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902" r:id="rId1"/>
  </p:sldMasterIdLst>
  <p:notesMasterIdLst>
    <p:notesMasterId r:id="rId37"/>
  </p:notesMasterIdLst>
  <p:handoutMasterIdLst>
    <p:handoutMasterId r:id="rId38"/>
  </p:handoutMasterIdLst>
  <p:sldIdLst>
    <p:sldId id="256" r:id="rId2"/>
    <p:sldId id="312" r:id="rId3"/>
    <p:sldId id="299" r:id="rId4"/>
    <p:sldId id="320" r:id="rId5"/>
    <p:sldId id="319" r:id="rId6"/>
    <p:sldId id="268" r:id="rId7"/>
    <p:sldId id="273" r:id="rId8"/>
    <p:sldId id="301" r:id="rId9"/>
    <p:sldId id="305" r:id="rId10"/>
    <p:sldId id="271" r:id="rId11"/>
    <p:sldId id="277" r:id="rId12"/>
    <p:sldId id="285" r:id="rId13"/>
    <p:sldId id="279" r:id="rId14"/>
    <p:sldId id="311" r:id="rId15"/>
    <p:sldId id="309" r:id="rId16"/>
    <p:sldId id="310" r:id="rId17"/>
    <p:sldId id="316" r:id="rId18"/>
    <p:sldId id="322" r:id="rId19"/>
    <p:sldId id="321" r:id="rId20"/>
    <p:sldId id="323" r:id="rId21"/>
    <p:sldId id="324" r:id="rId22"/>
    <p:sldId id="325" r:id="rId23"/>
    <p:sldId id="326" r:id="rId24"/>
    <p:sldId id="327" r:id="rId25"/>
    <p:sldId id="328" r:id="rId26"/>
    <p:sldId id="329" r:id="rId27"/>
    <p:sldId id="331" r:id="rId28"/>
    <p:sldId id="332" r:id="rId29"/>
    <p:sldId id="333" r:id="rId30"/>
    <p:sldId id="334" r:id="rId31"/>
    <p:sldId id="335" r:id="rId32"/>
    <p:sldId id="336" r:id="rId33"/>
    <p:sldId id="337" r:id="rId34"/>
    <p:sldId id="338" r:id="rId35"/>
    <p:sldId id="315" r:id="rId36"/>
  </p:sldIdLst>
  <p:sldSz cx="9144000" cy="6858000" type="screen4x3"/>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6" autoAdjust="0"/>
    <p:restoredTop sz="94640"/>
  </p:normalViewPr>
  <p:slideViewPr>
    <p:cSldViewPr>
      <p:cViewPr varScale="1">
        <p:scale>
          <a:sx n="92" d="100"/>
          <a:sy n="92" d="100"/>
        </p:scale>
        <p:origin x="1552" y="17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83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CA4A0-C02C-1D6D-CD44-0FDE682C258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27E98BA-F437-94E8-35F1-8F44448B48C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0AFD040-A1B7-2C49-BA07-0FFD1C062D83}" type="datetimeFigureOut">
              <a:rPr lang="en-US"/>
              <a:pPr>
                <a:defRPr/>
              </a:pPr>
              <a:t>4/18/24</a:t>
            </a:fld>
            <a:endParaRPr lang="en-US"/>
          </a:p>
        </p:txBody>
      </p:sp>
      <p:sp>
        <p:nvSpPr>
          <p:cNvPr id="4" name="Footer Placeholder 3">
            <a:extLst>
              <a:ext uri="{FF2B5EF4-FFF2-40B4-BE49-F238E27FC236}">
                <a16:creationId xmlns:a16="http://schemas.microsoft.com/office/drawing/2014/main" id="{489404B6-5720-1194-15F8-9E7C1D4D43D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4A9B8285-6B60-78DC-D82F-CBE34904E9F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A61507C-C612-8443-BBE5-483D5D7FFED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7B9118-6CBE-170B-10BF-9EC0731B8DF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B9B2E81-ED97-E611-4DCB-7C43589043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079CA0B-8EBF-7344-B43B-21EDFA22C801}" type="datetimeFigureOut">
              <a:rPr lang="en-US"/>
              <a:pPr>
                <a:defRPr/>
              </a:pPr>
              <a:t>4/18/24</a:t>
            </a:fld>
            <a:endParaRPr lang="en-US"/>
          </a:p>
        </p:txBody>
      </p:sp>
      <p:sp>
        <p:nvSpPr>
          <p:cNvPr id="4" name="Slide Image Placeholder 3">
            <a:extLst>
              <a:ext uri="{FF2B5EF4-FFF2-40B4-BE49-F238E27FC236}">
                <a16:creationId xmlns:a16="http://schemas.microsoft.com/office/drawing/2014/main" id="{7823A2B8-8E93-2908-1889-89B7800D985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F58D797-8457-7CDA-7A09-9703F2B35AB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40D362D-7C56-C1D0-7BE0-D5EB4ED3BE9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33BFB8C-3668-743A-CE25-9EEA28172B0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48579F3-F911-CC47-A269-F918015D4A4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FF0F0DE-AE53-C231-EE8F-908560CD8F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A74D3DAB-1236-32CA-D12A-DDD94464C2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424EC04-FD61-8265-816C-E434C9F700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7A0D3CB2-BC2A-C748-F70A-176DED31E2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Where there is illness there is risk. </a:t>
            </a:r>
            <a:endParaRPr lang="en-US" altLang="en-US"/>
          </a:p>
          <a:p>
            <a:pPr eaLnBrk="1" hangingPunct="1">
              <a:spcBef>
                <a:spcPct val="0"/>
              </a:spcBef>
            </a:pPr>
            <a:r>
              <a:rPr lang="en-US" altLang="en-US"/>
              <a:t>Depression may impact a woman’s ability to care for herself and the pregnancy (i.e. insufficient weight gain, poor nutrition, insufficient pre-natal care). </a:t>
            </a:r>
          </a:p>
          <a:p>
            <a:pPr eaLnBrk="1" hangingPunct="1">
              <a:spcBef>
                <a:spcPct val="0"/>
              </a:spcBef>
            </a:pPr>
            <a:r>
              <a:rPr lang="en-US" altLang="en-US"/>
              <a:t>Risk of suicide in severe cases (though on a population basis, rates of suicide during pregnancy are relatively lower than the general population).</a:t>
            </a:r>
          </a:p>
          <a:p>
            <a:pPr eaLnBrk="1" hangingPunct="1">
              <a:spcBef>
                <a:spcPct val="0"/>
              </a:spcBef>
            </a:pPr>
            <a:r>
              <a:rPr lang="en-US" altLang="en-US"/>
              <a:t>There is evidence to suggest that maternal depression increases the risk for pre-term delivery, preeclampsia, and low birth weight [1-7].  This may be due to maternal neuroendocrine changes associated with depression, although the exact mechanisms are unclear  [8-11].  </a:t>
            </a:r>
          </a:p>
          <a:p>
            <a:pPr eaLnBrk="1" hangingPunct="1">
              <a:spcBef>
                <a:spcPct val="0"/>
              </a:spcBef>
            </a:pPr>
            <a:r>
              <a:rPr lang="en-US" altLang="en-US"/>
              <a:t>There are higher rates of smoking, alcohol and substance use in depressed pregnant women as compared to nondepressed pregnant women. </a:t>
            </a:r>
          </a:p>
          <a:p>
            <a:pPr eaLnBrk="1" hangingPunct="1">
              <a:spcBef>
                <a:spcPct val="0"/>
              </a:spcBef>
            </a:pPr>
            <a:r>
              <a:rPr lang="en-US" altLang="en-US"/>
              <a:t>In addition, the level of suffering of untreated depression has an impact not only on the mother and the unborn fetus but on the family unit, with potentially adverse effects for young children in the home - including behavioral, cognitive and emotional problems and psychiatric diagnoses. [25,39]</a:t>
            </a:r>
          </a:p>
          <a:p>
            <a:pPr eaLnBrk="1" hangingPunct="1">
              <a:spcBef>
                <a:spcPct val="0"/>
              </a:spcBef>
            </a:pPr>
            <a:r>
              <a:rPr lang="en-US" altLang="en-US"/>
              <a:t>Severity and length of post-partum depressions in mothers has been associated with less language and cognitive development in children. [25]</a:t>
            </a:r>
          </a:p>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BC23922D-9435-6DA3-D9D8-A4DB11169DB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191D67-65B8-934F-81DB-418C95D0D01D}"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8D3E7CA-0271-F485-8077-C523059F84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411D0BC4-FF36-2B17-D912-C3A1F4F5DE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CC1AFC8-20AD-3773-DA29-3E9902C1F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063A3844-B5D4-A7D8-61B2-DFDEEF83A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PMS abt 75%</a:t>
            </a:r>
          </a:p>
        </p:txBody>
      </p:sp>
      <p:sp>
        <p:nvSpPr>
          <p:cNvPr id="63492" name="Slide Number Placeholder 3">
            <a:extLst>
              <a:ext uri="{FF2B5EF4-FFF2-40B4-BE49-F238E27FC236}">
                <a16:creationId xmlns:a16="http://schemas.microsoft.com/office/drawing/2014/main" id="{DCFFE621-2833-73C5-62D1-F60FE153E4C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F55B6A-4264-7747-AA52-2977AD1D65B5}"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1A6F176-A821-0304-6BCE-280923C29F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48DB215-DA67-1073-496A-6B3596CDC7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PMS abt 75%</a:t>
            </a:r>
          </a:p>
        </p:txBody>
      </p:sp>
      <p:sp>
        <p:nvSpPr>
          <p:cNvPr id="64516" name="Slide Number Placeholder 3">
            <a:extLst>
              <a:ext uri="{FF2B5EF4-FFF2-40B4-BE49-F238E27FC236}">
                <a16:creationId xmlns:a16="http://schemas.microsoft.com/office/drawing/2014/main" id="{802FAF24-D8B0-065D-3A17-2EA76719F05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354DE3-34D6-AA41-A374-AEE4E502E833}"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732A500-69FD-7250-8FBD-A3ED246799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30D21CE-4E30-CA51-1431-26A6023F78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a:extLst>
              <a:ext uri="{FF2B5EF4-FFF2-40B4-BE49-F238E27FC236}">
                <a16:creationId xmlns:a16="http://schemas.microsoft.com/office/drawing/2014/main" id="{B18E36D7-C77D-86E4-916E-82E1FAA81C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8B0EF0-B41F-0D4F-9E3B-F6F2C828F9E0}" type="slidenum">
              <a:rPr lang="en-GB" altLang="en-US"/>
              <a:pPr eaLnBrk="1" hangingPunct="1">
                <a:spcBef>
                  <a:spcPct val="0"/>
                </a:spcBef>
              </a:pPr>
              <a:t>20</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68286E4-17BC-CDC9-1DF8-A87F69F543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7DC72218-A6E9-7261-6569-B031588A31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GB" altLang="en-US" b="1"/>
              <a:t>What is stress and why is it important?</a:t>
            </a:r>
          </a:p>
          <a:p>
            <a:pPr algn="ctr"/>
            <a:endParaRPr lang="en-GB" altLang="en-US" b="1"/>
          </a:p>
          <a:p>
            <a:pPr>
              <a:buFontTx/>
              <a:buChar char="•"/>
            </a:pPr>
            <a:r>
              <a:rPr lang="en-GB" altLang="en-US"/>
              <a:t> The term “stress” is used a lot in a casual/colloquial way. Which is fine, quite often things can be acutely stressful. The sort of stress that we’re talking about today is mainly, chronic stress.</a:t>
            </a:r>
          </a:p>
          <a:p>
            <a:endParaRPr lang="en-GB" altLang="en-US"/>
          </a:p>
          <a:p>
            <a:pPr>
              <a:buFontTx/>
              <a:buChar char="•"/>
            </a:pPr>
            <a:r>
              <a:rPr lang="en-GB" altLang="en-US"/>
              <a:t>When we’re talking about stress in a mental health / clinical setting, we are mainly talking about these specific factors (i.e. Anxiety, low self-confidence, low self-esteem, anger, depression, sleep problems and panic attacks).</a:t>
            </a:r>
          </a:p>
        </p:txBody>
      </p:sp>
      <p:sp>
        <p:nvSpPr>
          <p:cNvPr id="60420" name="Slide Number Placeholder 3">
            <a:extLst>
              <a:ext uri="{FF2B5EF4-FFF2-40B4-BE49-F238E27FC236}">
                <a16:creationId xmlns:a16="http://schemas.microsoft.com/office/drawing/2014/main" id="{284AB84B-6C5C-B1F9-6DE5-2F127A770F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0EFBC71-C909-7542-A180-BE601BEC2E5F}" type="slidenum">
              <a:rPr lang="en-GB" altLang="en-US"/>
              <a:pPr eaLnBrk="1" hangingPunct="1">
                <a:spcBef>
                  <a:spcPct val="0"/>
                </a:spcBef>
              </a:pPr>
              <a:t>22</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F479770-891A-132E-B76C-D0D956F85A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4F3C83C2-838A-3E7C-710C-4C66A5C5B2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GB" altLang="en-US"/>
              <a:t> A lot of the research focuses on the impact that stress has on our physical health. This is something that we can probably all relate with on a personal level. But it is grounded in evidence too.</a:t>
            </a:r>
          </a:p>
          <a:p>
            <a:pPr>
              <a:buFontTx/>
              <a:buChar char="-"/>
            </a:pPr>
            <a:endParaRPr lang="en-GB" altLang="en-US"/>
          </a:p>
          <a:p>
            <a:pPr>
              <a:buFontTx/>
              <a:buChar char="-"/>
            </a:pPr>
            <a:r>
              <a:rPr lang="en-GB" altLang="en-US"/>
              <a:t> Whether it is fairly “low risk” such as leading to a cold or feeling under the weather or more severe such as leading to heart conditions and exacerbating long term health conditions, there is no doubt that mental health is related to physical health.</a:t>
            </a:r>
          </a:p>
        </p:txBody>
      </p:sp>
      <p:sp>
        <p:nvSpPr>
          <p:cNvPr id="61444" name="Slide Number Placeholder 3">
            <a:extLst>
              <a:ext uri="{FF2B5EF4-FFF2-40B4-BE49-F238E27FC236}">
                <a16:creationId xmlns:a16="http://schemas.microsoft.com/office/drawing/2014/main" id="{8A41DB6F-16C1-A99A-6833-564F2AE124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952AD6A-05E2-534A-B339-BEB043A7AC2C}" type="slidenum">
              <a:rPr lang="en-GB" altLang="en-US"/>
              <a:pPr eaLnBrk="1" hangingPunct="1">
                <a:spcBef>
                  <a:spcPct val="0"/>
                </a:spcBef>
              </a:pPr>
              <a:t>23</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508EE64-68A3-792F-211B-318E462C2A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85B94186-6140-F27B-7F78-D33DED534A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GB" altLang="en-US"/>
              <a:t> This model is a highly influential model of work stress. Whilst is is quite old (for scientific research), it still form the basis of a lot of more contemporary reserach.</a:t>
            </a:r>
          </a:p>
          <a:p>
            <a:pPr>
              <a:buFontTx/>
              <a:buChar char="-"/>
            </a:pPr>
            <a:endParaRPr lang="en-GB" altLang="en-US"/>
          </a:p>
          <a:p>
            <a:pPr>
              <a:buFontTx/>
              <a:buChar char="-"/>
            </a:pPr>
            <a:r>
              <a:rPr lang="en-GB" altLang="en-US"/>
              <a:t>This links in with the with the Yerks-Dodson law that was mentioned earlier. A little bit of stress can be helpful in driving some motivation/incentive (eutress).</a:t>
            </a:r>
          </a:p>
          <a:p>
            <a:pPr>
              <a:buFontTx/>
              <a:buChar char="-"/>
            </a:pPr>
            <a:endParaRPr lang="en-GB" altLang="en-US"/>
          </a:p>
          <a:p>
            <a:pPr>
              <a:buFontTx/>
              <a:buChar char="-"/>
            </a:pPr>
            <a:r>
              <a:rPr lang="en-GB" altLang="en-US"/>
              <a:t> Alternatively, when the demands are too high and there is little control over managing this, it will frequently result in that person experiencing distress.</a:t>
            </a:r>
          </a:p>
          <a:p>
            <a:pPr>
              <a:buFontTx/>
              <a:buChar char="-"/>
            </a:pPr>
            <a:endParaRPr lang="en-GB" altLang="en-US"/>
          </a:p>
          <a:p>
            <a:pPr>
              <a:buFontTx/>
              <a:buChar char="-"/>
            </a:pPr>
            <a:r>
              <a:rPr lang="en-GB" altLang="en-US"/>
              <a:t> As the matrix here explains, there are factors in between.</a:t>
            </a:r>
          </a:p>
        </p:txBody>
      </p:sp>
      <p:sp>
        <p:nvSpPr>
          <p:cNvPr id="62468" name="Slide Number Placeholder 3">
            <a:extLst>
              <a:ext uri="{FF2B5EF4-FFF2-40B4-BE49-F238E27FC236}">
                <a16:creationId xmlns:a16="http://schemas.microsoft.com/office/drawing/2014/main" id="{0E7258C2-F63E-8542-74E9-2B81CBE70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54A9432-C252-4D42-9C02-B4CDB543AABB}" type="slidenum">
              <a:rPr lang="en-GB" altLang="en-US"/>
              <a:pPr eaLnBrk="1" hangingPunct="1">
                <a:spcBef>
                  <a:spcPct val="0"/>
                </a:spcBef>
              </a:pPr>
              <a:t>24</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00EF8AC-A526-C165-8B97-7CA5D8AA9A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D948FFCB-7671-CCD3-DF66-832D0A9F5B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GB" altLang="en-US"/>
              <a:t>Here are some external factors that can contribute to causing and maintaining work stress.</a:t>
            </a:r>
          </a:p>
          <a:p>
            <a:pPr>
              <a:buFontTx/>
              <a:buChar char="-"/>
            </a:pPr>
            <a:endParaRPr lang="en-GB" altLang="en-US"/>
          </a:p>
          <a:p>
            <a:pPr>
              <a:buFontTx/>
              <a:buChar char="-"/>
            </a:pPr>
            <a:r>
              <a:rPr lang="en-GB" altLang="en-US"/>
              <a:t> It’s not an exhaustive list and obviously, specific jobs will have specific related factors that will make that particular job stressful.</a:t>
            </a:r>
          </a:p>
        </p:txBody>
      </p:sp>
      <p:sp>
        <p:nvSpPr>
          <p:cNvPr id="63492" name="Slide Number Placeholder 3">
            <a:extLst>
              <a:ext uri="{FF2B5EF4-FFF2-40B4-BE49-F238E27FC236}">
                <a16:creationId xmlns:a16="http://schemas.microsoft.com/office/drawing/2014/main" id="{282D7D90-6353-F1B7-CEAC-45FFA9FB30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65FA08D-FC90-694D-A28E-F3D2CA848681}" type="slidenum">
              <a:rPr lang="en-GB" altLang="en-US"/>
              <a:pPr eaLnBrk="1" hangingPunct="1">
                <a:spcBef>
                  <a:spcPct val="0"/>
                </a:spcBef>
              </a:pPr>
              <a:t>25</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9AE173D-D2CE-5D82-17B4-43BCFE09F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247FD103-B98D-5C9E-3919-D1B969C489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GB" altLang="en-US"/>
              <a:t> This is a short list of only some of the physiological symptoms that can cause a problem with anxiety and stress</a:t>
            </a:r>
          </a:p>
        </p:txBody>
      </p:sp>
      <p:sp>
        <p:nvSpPr>
          <p:cNvPr id="64516" name="Slide Number Placeholder 3">
            <a:extLst>
              <a:ext uri="{FF2B5EF4-FFF2-40B4-BE49-F238E27FC236}">
                <a16:creationId xmlns:a16="http://schemas.microsoft.com/office/drawing/2014/main" id="{DF1F9643-1560-9C4C-F526-02B092D537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E3CDC5-7F3E-C143-8D34-46C7A4B29103}" type="slidenum">
              <a:rPr lang="en-GB" altLang="en-US">
                <a:solidFill>
                  <a:srgbClr val="000000"/>
                </a:solidFill>
              </a:rPr>
              <a:pPr eaLnBrk="1" hangingPunct="1">
                <a:spcBef>
                  <a:spcPct val="0"/>
                </a:spcBef>
              </a:pPr>
              <a:t>27</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7B6B4D5-65A1-9C76-1C14-C100E2A1A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670DA84-C3F8-4292-12E9-146E1BE17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Curiosity about why this is</a:t>
            </a:r>
          </a:p>
          <a:p>
            <a:pPr eaLnBrk="1" hangingPunct="1">
              <a:spcBef>
                <a:spcPct val="0"/>
              </a:spcBef>
              <a:buFontTx/>
              <a:buChar char="-"/>
            </a:pPr>
            <a:r>
              <a:rPr lang="en-US" altLang="en-US"/>
              <a:t>What does this tell us about the differences between men and women?</a:t>
            </a:r>
          </a:p>
          <a:p>
            <a:pPr eaLnBrk="1" hangingPunct="1">
              <a:spcBef>
                <a:spcPct val="0"/>
              </a:spcBef>
              <a:buFontTx/>
              <a:buChar char="-"/>
            </a:pPr>
            <a:r>
              <a:rPr lang="en-US" altLang="en-US"/>
              <a:t>What does this tell us about affective and anxiety disorders?</a:t>
            </a:r>
          </a:p>
          <a:p>
            <a:pPr eaLnBrk="1" hangingPunct="1">
              <a:spcBef>
                <a:spcPct val="0"/>
              </a:spcBef>
              <a:buFontTx/>
              <a:buChar char="-"/>
            </a:pPr>
            <a:r>
              <a:rPr lang="en-US" altLang="en-US"/>
              <a:t>Responsibility to our women patients to understand the effects of these illness and our treatments of them not only on the patients, but on their unborn children and their families.</a:t>
            </a:r>
          </a:p>
        </p:txBody>
      </p:sp>
      <p:sp>
        <p:nvSpPr>
          <p:cNvPr id="43012" name="Slide Number Placeholder 3">
            <a:extLst>
              <a:ext uri="{FF2B5EF4-FFF2-40B4-BE49-F238E27FC236}">
                <a16:creationId xmlns:a16="http://schemas.microsoft.com/office/drawing/2014/main" id="{AF26F04F-2A00-93A8-3030-C78F7A16E47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E99A61-8A72-0E46-89F3-F323B399682D}"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B7CD625-8A2C-275E-50DE-0C95E0717E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F6CF497C-6A18-3922-71D1-A35B8307DF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83E0098-B372-7EF3-0864-BC64E6A982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F206FD42-9A09-220C-2D7D-7585F3DD7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919D2FD-B35B-720F-EF6A-4E0BF7D9A2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395ABBB6-6867-7C8B-67EB-7EA432480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948D1DA-A8D1-AD72-252C-B02DF85DC0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3B994A4C-434F-F692-8AE3-6004CE1C74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9C2E513-DE80-D4EA-C8A1-5270076D1C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65C1BB25-48D6-E8AA-E7B0-5662BBBA6E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7499555-D845-1DC1-F43B-3540C7B6E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F92137C6-5ABF-74EC-3539-0B8753BEF4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9DA48B5-F9EA-D105-B43B-BC351CED2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D56E8C8-86EB-F6F9-00C0-5A9C04BE3D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DA32A877-7115-8F59-B3C0-7E3CABE3A3B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9FD15E-A937-4847-9ADE-D121F5A67C0C}"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4ECEF124-C6BB-8EBF-C18F-AF5AE27CA1F0}"/>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E648F93A-00A2-2906-1C18-1A47AA7A1998}"/>
              </a:ext>
            </a:extLst>
          </p:cNvPr>
          <p:cNvGrpSpPr>
            <a:grpSpLocks/>
          </p:cNvGrpSpPr>
          <p:nvPr/>
        </p:nvGrpSpPr>
        <p:grpSpPr bwMode="auto">
          <a:xfrm>
            <a:off x="-3175" y="4953000"/>
            <a:ext cx="9147175" cy="1911350"/>
            <a:chOff x="-3765" y="4832896"/>
            <a:chExt cx="9147765" cy="2032192"/>
          </a:xfrm>
        </p:grpSpPr>
        <p:sp>
          <p:nvSpPr>
            <p:cNvPr id="4" name="Freeform 3">
              <a:extLst>
                <a:ext uri="{FF2B5EF4-FFF2-40B4-BE49-F238E27FC236}">
                  <a16:creationId xmlns:a16="http://schemas.microsoft.com/office/drawing/2014/main" id="{C34B314E-6458-3AB3-5956-D2090E2A18C0}"/>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5" name="Freeform 18">
              <a:extLst>
                <a:ext uri="{FF2B5EF4-FFF2-40B4-BE49-F238E27FC236}">
                  <a16:creationId xmlns:a16="http://schemas.microsoft.com/office/drawing/2014/main" id="{070981EE-FB1A-E5B6-EE57-7CD3D9A5366B}"/>
                </a:ext>
              </a:extLst>
            </p:cNvPr>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Freeform 5">
              <a:extLst>
                <a:ext uri="{FF2B5EF4-FFF2-40B4-BE49-F238E27FC236}">
                  <a16:creationId xmlns:a16="http://schemas.microsoft.com/office/drawing/2014/main" id="{B49AFD0B-062C-F7EA-27B4-25BF05E78A45}"/>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DFBEF099-DC6B-DBDC-EE70-D9A1C2CB946D}"/>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8" name="Date Placeholder 29">
            <a:extLst>
              <a:ext uri="{FF2B5EF4-FFF2-40B4-BE49-F238E27FC236}">
                <a16:creationId xmlns:a16="http://schemas.microsoft.com/office/drawing/2014/main" id="{C418B1A4-29AA-89B5-0884-81B970CDA594}"/>
              </a:ext>
            </a:extLst>
          </p:cNvPr>
          <p:cNvSpPr>
            <a:spLocks noGrp="1"/>
          </p:cNvSpPr>
          <p:nvPr>
            <p:ph type="dt" sz="half" idx="10"/>
          </p:nvPr>
        </p:nvSpPr>
        <p:spPr/>
        <p:txBody>
          <a:bodyPr/>
          <a:lstStyle>
            <a:lvl1pPr>
              <a:defRPr>
                <a:solidFill>
                  <a:srgbClr val="FFFFFF"/>
                </a:solidFill>
              </a:defRPr>
            </a:lvl1pPr>
            <a:extLst/>
          </a:lstStyle>
          <a:p>
            <a:pPr>
              <a:defRPr/>
            </a:pPr>
            <a:fld id="{B664202D-30A5-924A-818D-1E69D3BA3D4B}" type="datetimeFigureOut">
              <a:rPr lang="en-US"/>
              <a:pPr>
                <a:defRPr/>
              </a:pPr>
              <a:t>4/18/24</a:t>
            </a:fld>
            <a:endParaRPr lang="en-US"/>
          </a:p>
        </p:txBody>
      </p:sp>
      <p:sp>
        <p:nvSpPr>
          <p:cNvPr id="10" name="Footer Placeholder 18">
            <a:extLst>
              <a:ext uri="{FF2B5EF4-FFF2-40B4-BE49-F238E27FC236}">
                <a16:creationId xmlns:a16="http://schemas.microsoft.com/office/drawing/2014/main" id="{501E8D65-B978-8901-FB90-CCAF413D46FC}"/>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1" name="Slide Number Placeholder 26">
            <a:extLst>
              <a:ext uri="{FF2B5EF4-FFF2-40B4-BE49-F238E27FC236}">
                <a16:creationId xmlns:a16="http://schemas.microsoft.com/office/drawing/2014/main" id="{3E788FF7-A9A3-6D26-5C6E-C65C90306DEF}"/>
              </a:ext>
            </a:extLst>
          </p:cNvPr>
          <p:cNvSpPr>
            <a:spLocks noGrp="1"/>
          </p:cNvSpPr>
          <p:nvPr>
            <p:ph type="sldNum" sz="quarter" idx="12"/>
          </p:nvPr>
        </p:nvSpPr>
        <p:spPr/>
        <p:txBody>
          <a:bodyPr/>
          <a:lstStyle>
            <a:lvl1pPr>
              <a:defRPr>
                <a:solidFill>
                  <a:srgbClr val="FFFFFF"/>
                </a:solidFill>
              </a:defRPr>
            </a:lvl1pPr>
          </a:lstStyle>
          <a:p>
            <a:fld id="{678673A1-70E8-8549-A829-9A483D1C5310}" type="slidenum">
              <a:rPr lang="en-US" altLang="en-US"/>
              <a:pPr/>
              <a:t>‹#›</a:t>
            </a:fld>
            <a:endParaRPr lang="en-US" altLang="en-US"/>
          </a:p>
        </p:txBody>
      </p:sp>
    </p:spTree>
    <p:extLst>
      <p:ext uri="{BB962C8B-B14F-4D97-AF65-F5344CB8AC3E}">
        <p14:creationId xmlns:p14="http://schemas.microsoft.com/office/powerpoint/2010/main" val="206424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B6D05BA-E774-2C57-7FFC-4440CB60227D}"/>
              </a:ext>
            </a:extLst>
          </p:cNvPr>
          <p:cNvSpPr>
            <a:spLocks noGrp="1"/>
          </p:cNvSpPr>
          <p:nvPr>
            <p:ph type="dt" sz="half" idx="10"/>
          </p:nvPr>
        </p:nvSpPr>
        <p:spPr/>
        <p:txBody>
          <a:bodyPr/>
          <a:lstStyle>
            <a:lvl1pPr>
              <a:defRPr/>
            </a:lvl1pPr>
          </a:lstStyle>
          <a:p>
            <a:pPr>
              <a:defRPr/>
            </a:pPr>
            <a:fld id="{107E52D1-FCA9-B041-94CF-3D26F1D603A5}" type="datetimeFigureOut">
              <a:rPr lang="en-US"/>
              <a:pPr>
                <a:defRPr/>
              </a:pPr>
              <a:t>4/18/24</a:t>
            </a:fld>
            <a:endParaRPr lang="en-US"/>
          </a:p>
        </p:txBody>
      </p:sp>
      <p:sp>
        <p:nvSpPr>
          <p:cNvPr id="5" name="Footer Placeholder 21">
            <a:extLst>
              <a:ext uri="{FF2B5EF4-FFF2-40B4-BE49-F238E27FC236}">
                <a16:creationId xmlns:a16="http://schemas.microsoft.com/office/drawing/2014/main" id="{4FA9B9B7-FF72-496F-C1A0-8407B5F9D8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B96D89B-A3A3-CC1F-C613-CE3FB3B1EA07}"/>
              </a:ext>
            </a:extLst>
          </p:cNvPr>
          <p:cNvSpPr>
            <a:spLocks noGrp="1"/>
          </p:cNvSpPr>
          <p:nvPr>
            <p:ph type="sldNum" sz="quarter" idx="12"/>
          </p:nvPr>
        </p:nvSpPr>
        <p:spPr/>
        <p:txBody>
          <a:bodyPr/>
          <a:lstStyle>
            <a:lvl1pPr>
              <a:defRPr/>
            </a:lvl1pPr>
          </a:lstStyle>
          <a:p>
            <a:fld id="{CBE7E7AD-314E-3548-8CA6-7B46F12D1954}" type="slidenum">
              <a:rPr lang="en-US" altLang="en-US"/>
              <a:pPr/>
              <a:t>‹#›</a:t>
            </a:fld>
            <a:endParaRPr lang="en-US" altLang="en-US"/>
          </a:p>
        </p:txBody>
      </p:sp>
    </p:spTree>
    <p:extLst>
      <p:ext uri="{BB962C8B-B14F-4D97-AF65-F5344CB8AC3E}">
        <p14:creationId xmlns:p14="http://schemas.microsoft.com/office/powerpoint/2010/main" val="269143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C8DF696-6CAF-D9B2-D6DC-FEEAE72A06E1}"/>
              </a:ext>
            </a:extLst>
          </p:cNvPr>
          <p:cNvSpPr>
            <a:spLocks noGrp="1"/>
          </p:cNvSpPr>
          <p:nvPr>
            <p:ph type="dt" sz="half" idx="10"/>
          </p:nvPr>
        </p:nvSpPr>
        <p:spPr/>
        <p:txBody>
          <a:bodyPr/>
          <a:lstStyle>
            <a:lvl1pPr>
              <a:defRPr/>
            </a:lvl1pPr>
          </a:lstStyle>
          <a:p>
            <a:pPr>
              <a:defRPr/>
            </a:pPr>
            <a:fld id="{EED62E34-BF1D-1641-BF39-3C720F448CCA}" type="datetimeFigureOut">
              <a:rPr lang="en-US"/>
              <a:pPr>
                <a:defRPr/>
              </a:pPr>
              <a:t>4/18/24</a:t>
            </a:fld>
            <a:endParaRPr lang="en-US"/>
          </a:p>
        </p:txBody>
      </p:sp>
      <p:sp>
        <p:nvSpPr>
          <p:cNvPr id="5" name="Footer Placeholder 21">
            <a:extLst>
              <a:ext uri="{FF2B5EF4-FFF2-40B4-BE49-F238E27FC236}">
                <a16:creationId xmlns:a16="http://schemas.microsoft.com/office/drawing/2014/main" id="{2A793387-17CE-AE12-408C-3FABD5B9E4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3AB64399-B473-9A5A-A1B4-1E75DC2246C3}"/>
              </a:ext>
            </a:extLst>
          </p:cNvPr>
          <p:cNvSpPr>
            <a:spLocks noGrp="1"/>
          </p:cNvSpPr>
          <p:nvPr>
            <p:ph type="sldNum" sz="quarter" idx="12"/>
          </p:nvPr>
        </p:nvSpPr>
        <p:spPr/>
        <p:txBody>
          <a:bodyPr/>
          <a:lstStyle>
            <a:lvl1pPr>
              <a:defRPr/>
            </a:lvl1pPr>
          </a:lstStyle>
          <a:p>
            <a:fld id="{8D2FE61A-FE25-514D-B12E-E47BBDD33DF4}" type="slidenum">
              <a:rPr lang="en-US" altLang="en-US"/>
              <a:pPr/>
              <a:t>‹#›</a:t>
            </a:fld>
            <a:endParaRPr lang="en-US" altLang="en-US"/>
          </a:p>
        </p:txBody>
      </p:sp>
    </p:spTree>
    <p:extLst>
      <p:ext uri="{BB962C8B-B14F-4D97-AF65-F5344CB8AC3E}">
        <p14:creationId xmlns:p14="http://schemas.microsoft.com/office/powerpoint/2010/main" val="292377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876C26F8-EEA9-7453-8016-E6D5591D1862}"/>
              </a:ext>
            </a:extLst>
          </p:cNvPr>
          <p:cNvSpPr>
            <a:spLocks noGrp="1"/>
          </p:cNvSpPr>
          <p:nvPr>
            <p:ph type="dt" sz="half" idx="10"/>
          </p:nvPr>
        </p:nvSpPr>
        <p:spPr/>
        <p:txBody>
          <a:bodyPr/>
          <a:lstStyle>
            <a:lvl1pPr>
              <a:defRPr/>
            </a:lvl1pPr>
          </a:lstStyle>
          <a:p>
            <a:pPr>
              <a:defRPr/>
            </a:pPr>
            <a:fld id="{2D23E381-64B5-CE40-81BC-0CE3A064B83D}" type="datetimeFigureOut">
              <a:rPr lang="en-US"/>
              <a:pPr>
                <a:defRPr/>
              </a:pPr>
              <a:t>4/18/24</a:t>
            </a:fld>
            <a:endParaRPr lang="en-US"/>
          </a:p>
        </p:txBody>
      </p:sp>
      <p:sp>
        <p:nvSpPr>
          <p:cNvPr id="4" name="Footer Placeholder 21">
            <a:extLst>
              <a:ext uri="{FF2B5EF4-FFF2-40B4-BE49-F238E27FC236}">
                <a16:creationId xmlns:a16="http://schemas.microsoft.com/office/drawing/2014/main" id="{BBF83745-C025-29D0-927E-83A702F984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6344C7C0-3EFF-A1E3-E2E9-4ADD4A42ABA5}"/>
              </a:ext>
            </a:extLst>
          </p:cNvPr>
          <p:cNvSpPr>
            <a:spLocks noGrp="1"/>
          </p:cNvSpPr>
          <p:nvPr>
            <p:ph type="sldNum" sz="quarter" idx="12"/>
          </p:nvPr>
        </p:nvSpPr>
        <p:spPr/>
        <p:txBody>
          <a:bodyPr/>
          <a:lstStyle>
            <a:lvl1pPr>
              <a:defRPr/>
            </a:lvl1pPr>
          </a:lstStyle>
          <a:p>
            <a:fld id="{FDB5CE95-5586-8848-B2C4-073F75C88B47}" type="slidenum">
              <a:rPr lang="en-US" altLang="en-US"/>
              <a:pPr/>
              <a:t>‹#›</a:t>
            </a:fld>
            <a:endParaRPr lang="en-US" altLang="en-US"/>
          </a:p>
        </p:txBody>
      </p:sp>
    </p:spTree>
    <p:extLst>
      <p:ext uri="{BB962C8B-B14F-4D97-AF65-F5344CB8AC3E}">
        <p14:creationId xmlns:p14="http://schemas.microsoft.com/office/powerpoint/2010/main" val="207408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a:extLst>
              <a:ext uri="{FF2B5EF4-FFF2-40B4-BE49-F238E27FC236}">
                <a16:creationId xmlns:a16="http://schemas.microsoft.com/office/drawing/2014/main" id="{0D2E8AC8-5110-AD2B-7E25-F697E5A1EC72}"/>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a:extLst>
              <a:ext uri="{FF2B5EF4-FFF2-40B4-BE49-F238E27FC236}">
                <a16:creationId xmlns:a16="http://schemas.microsoft.com/office/drawing/2014/main" id="{28A225B7-1870-31E6-B698-8264E8E0B29B}"/>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87DFE28A-780F-5DB3-B003-2E30DBB5ADCB}"/>
              </a:ext>
            </a:extLst>
          </p:cNvPr>
          <p:cNvSpPr>
            <a:spLocks noGrp="1"/>
          </p:cNvSpPr>
          <p:nvPr>
            <p:ph type="dt" sz="half" idx="10"/>
          </p:nvPr>
        </p:nvSpPr>
        <p:spPr/>
        <p:txBody>
          <a:bodyPr/>
          <a:lstStyle>
            <a:lvl1pPr>
              <a:defRPr/>
            </a:lvl1pPr>
            <a:extLst/>
          </a:lstStyle>
          <a:p>
            <a:pPr>
              <a:defRPr/>
            </a:pPr>
            <a:fld id="{6710B346-2D1F-0745-B0C3-C71389EAB381}" type="datetimeFigureOut">
              <a:rPr lang="en-US"/>
              <a:pPr>
                <a:defRPr/>
              </a:pPr>
              <a:t>4/18/24</a:t>
            </a:fld>
            <a:endParaRPr lang="en-US"/>
          </a:p>
        </p:txBody>
      </p:sp>
      <p:sp>
        <p:nvSpPr>
          <p:cNvPr id="7" name="Footer Placeholder 4">
            <a:extLst>
              <a:ext uri="{FF2B5EF4-FFF2-40B4-BE49-F238E27FC236}">
                <a16:creationId xmlns:a16="http://schemas.microsoft.com/office/drawing/2014/main" id="{5C308564-410B-7D5D-73EC-12264AB6CE07}"/>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5EDD882C-BA4F-0D11-866C-5654D76E9B94}"/>
              </a:ext>
            </a:extLst>
          </p:cNvPr>
          <p:cNvSpPr>
            <a:spLocks noGrp="1"/>
          </p:cNvSpPr>
          <p:nvPr>
            <p:ph type="sldNum" sz="quarter" idx="12"/>
          </p:nvPr>
        </p:nvSpPr>
        <p:spPr/>
        <p:txBody>
          <a:bodyPr/>
          <a:lstStyle>
            <a:lvl1pPr>
              <a:defRPr/>
            </a:lvl1pPr>
          </a:lstStyle>
          <a:p>
            <a:fld id="{9745865B-4AC1-6B41-866A-B622BB52C74A}" type="slidenum">
              <a:rPr lang="en-US" altLang="en-US"/>
              <a:pPr/>
              <a:t>‹#›</a:t>
            </a:fld>
            <a:endParaRPr lang="en-US" altLang="en-US"/>
          </a:p>
        </p:txBody>
      </p:sp>
    </p:spTree>
    <p:extLst>
      <p:ext uri="{BB962C8B-B14F-4D97-AF65-F5344CB8AC3E}">
        <p14:creationId xmlns:p14="http://schemas.microsoft.com/office/powerpoint/2010/main" val="8080637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2" name="Date Placeholder 4">
            <a:extLst>
              <a:ext uri="{FF2B5EF4-FFF2-40B4-BE49-F238E27FC236}">
                <a16:creationId xmlns:a16="http://schemas.microsoft.com/office/drawing/2014/main" id="{EF13BDEE-8DDA-1EB4-B473-957AA1A8C2C2}"/>
              </a:ext>
            </a:extLst>
          </p:cNvPr>
          <p:cNvSpPr>
            <a:spLocks noGrp="1"/>
          </p:cNvSpPr>
          <p:nvPr>
            <p:ph type="dt" sz="half" idx="10"/>
          </p:nvPr>
        </p:nvSpPr>
        <p:spPr/>
        <p:txBody>
          <a:bodyPr/>
          <a:lstStyle>
            <a:lvl1pPr>
              <a:defRPr/>
            </a:lvl1pPr>
            <a:extLst/>
          </a:lstStyle>
          <a:p>
            <a:pPr>
              <a:defRPr/>
            </a:pPr>
            <a:fld id="{637C27C4-DE17-7B4D-81D1-AB92D67B915A}" type="datetimeFigureOut">
              <a:rPr lang="en-US"/>
              <a:pPr>
                <a:defRPr/>
              </a:pPr>
              <a:t>4/18/24</a:t>
            </a:fld>
            <a:endParaRPr lang="en-US"/>
          </a:p>
        </p:txBody>
      </p:sp>
      <p:sp>
        <p:nvSpPr>
          <p:cNvPr id="5" name="Footer Placeholder 5">
            <a:extLst>
              <a:ext uri="{FF2B5EF4-FFF2-40B4-BE49-F238E27FC236}">
                <a16:creationId xmlns:a16="http://schemas.microsoft.com/office/drawing/2014/main" id="{17B2A0F5-916F-F11F-5287-D4E7847F9E36}"/>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6">
            <a:extLst>
              <a:ext uri="{FF2B5EF4-FFF2-40B4-BE49-F238E27FC236}">
                <a16:creationId xmlns:a16="http://schemas.microsoft.com/office/drawing/2014/main" id="{F06F786A-AF19-4284-9B70-2CDC9B50C984}"/>
              </a:ext>
            </a:extLst>
          </p:cNvPr>
          <p:cNvSpPr>
            <a:spLocks noGrp="1"/>
          </p:cNvSpPr>
          <p:nvPr>
            <p:ph type="sldNum" sz="quarter" idx="12"/>
          </p:nvPr>
        </p:nvSpPr>
        <p:spPr/>
        <p:txBody>
          <a:bodyPr/>
          <a:lstStyle>
            <a:lvl1pPr>
              <a:defRPr/>
            </a:lvl1pPr>
          </a:lstStyle>
          <a:p>
            <a:fld id="{7FC5120C-B157-A44D-91B2-AE45B7A91738}" type="slidenum">
              <a:rPr lang="en-US" altLang="en-US"/>
              <a:pPr/>
              <a:t>‹#›</a:t>
            </a:fld>
            <a:endParaRPr lang="en-US" altLang="en-US"/>
          </a:p>
        </p:txBody>
      </p:sp>
    </p:spTree>
    <p:extLst>
      <p:ext uri="{BB962C8B-B14F-4D97-AF65-F5344CB8AC3E}">
        <p14:creationId xmlns:p14="http://schemas.microsoft.com/office/powerpoint/2010/main" val="20670282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E0DED6-D54D-7D5B-9B2F-7958ED83DB21}"/>
              </a:ext>
            </a:extLst>
          </p:cNvPr>
          <p:cNvSpPr>
            <a:spLocks noGrp="1"/>
          </p:cNvSpPr>
          <p:nvPr>
            <p:ph type="dt" sz="half" idx="10"/>
          </p:nvPr>
        </p:nvSpPr>
        <p:spPr/>
        <p:txBody>
          <a:bodyPr/>
          <a:lstStyle>
            <a:lvl1pPr>
              <a:defRPr/>
            </a:lvl1pPr>
            <a:extLst/>
          </a:lstStyle>
          <a:p>
            <a:pPr>
              <a:defRPr/>
            </a:pPr>
            <a:fld id="{26BC87D3-17EE-1D43-844A-92F586436FE4}" type="datetimeFigureOut">
              <a:rPr lang="en-US"/>
              <a:pPr>
                <a:defRPr/>
              </a:pPr>
              <a:t>4/18/24</a:t>
            </a:fld>
            <a:endParaRPr lang="en-US"/>
          </a:p>
        </p:txBody>
      </p:sp>
      <p:sp>
        <p:nvSpPr>
          <p:cNvPr id="8" name="Footer Placeholder 7">
            <a:extLst>
              <a:ext uri="{FF2B5EF4-FFF2-40B4-BE49-F238E27FC236}">
                <a16:creationId xmlns:a16="http://schemas.microsoft.com/office/drawing/2014/main" id="{3323A7D9-624B-107F-F6AF-2B5405BBB3C5}"/>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98A70004-740C-A036-20FB-1CE967D40991}"/>
              </a:ext>
            </a:extLst>
          </p:cNvPr>
          <p:cNvSpPr>
            <a:spLocks noGrp="1"/>
          </p:cNvSpPr>
          <p:nvPr>
            <p:ph type="sldNum" sz="quarter" idx="12"/>
          </p:nvPr>
        </p:nvSpPr>
        <p:spPr/>
        <p:txBody>
          <a:bodyPr/>
          <a:lstStyle>
            <a:lvl1pPr>
              <a:defRPr/>
            </a:lvl1pPr>
          </a:lstStyle>
          <a:p>
            <a:fld id="{D4D5D0AE-0935-DE4A-834A-A3C8CC6102BA}" type="slidenum">
              <a:rPr lang="en-US" altLang="en-US"/>
              <a:pPr/>
              <a:t>‹#›</a:t>
            </a:fld>
            <a:endParaRPr lang="en-US" altLang="en-US"/>
          </a:p>
        </p:txBody>
      </p:sp>
    </p:spTree>
    <p:extLst>
      <p:ext uri="{BB962C8B-B14F-4D97-AF65-F5344CB8AC3E}">
        <p14:creationId xmlns:p14="http://schemas.microsoft.com/office/powerpoint/2010/main" val="190522456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2" name="Date Placeholder 2">
            <a:extLst>
              <a:ext uri="{FF2B5EF4-FFF2-40B4-BE49-F238E27FC236}">
                <a16:creationId xmlns:a16="http://schemas.microsoft.com/office/drawing/2014/main" id="{605E99CB-1769-ABD5-7F74-E63320E52CCE}"/>
              </a:ext>
            </a:extLst>
          </p:cNvPr>
          <p:cNvSpPr>
            <a:spLocks noGrp="1"/>
          </p:cNvSpPr>
          <p:nvPr>
            <p:ph type="dt" sz="half" idx="10"/>
          </p:nvPr>
        </p:nvSpPr>
        <p:spPr/>
        <p:txBody>
          <a:bodyPr/>
          <a:lstStyle>
            <a:lvl1pPr>
              <a:defRPr/>
            </a:lvl1pPr>
            <a:extLst/>
          </a:lstStyle>
          <a:p>
            <a:pPr>
              <a:defRPr/>
            </a:pPr>
            <a:fld id="{77E0960C-3CFB-B941-B173-25B358CBFF43}" type="datetimeFigureOut">
              <a:rPr lang="en-US"/>
              <a:pPr>
                <a:defRPr/>
              </a:pPr>
              <a:t>4/18/24</a:t>
            </a:fld>
            <a:endParaRPr lang="en-US"/>
          </a:p>
        </p:txBody>
      </p:sp>
      <p:sp>
        <p:nvSpPr>
          <p:cNvPr id="3" name="Footer Placeholder 3">
            <a:extLst>
              <a:ext uri="{FF2B5EF4-FFF2-40B4-BE49-F238E27FC236}">
                <a16:creationId xmlns:a16="http://schemas.microsoft.com/office/drawing/2014/main" id="{51CB86CE-6B21-D76D-63C8-68CB70809638}"/>
              </a:ext>
            </a:extLst>
          </p:cNvPr>
          <p:cNvSpPr>
            <a:spLocks noGrp="1"/>
          </p:cNvSpPr>
          <p:nvPr>
            <p:ph type="ftr" sz="quarter" idx="11"/>
          </p:nvPr>
        </p:nvSpPr>
        <p:spPr/>
        <p:txBody>
          <a:bodyPr/>
          <a:lstStyle>
            <a:lvl1pPr>
              <a:defRPr/>
            </a:lvl1pPr>
            <a:extLst/>
          </a:lstStyle>
          <a:p>
            <a:pPr>
              <a:defRPr/>
            </a:pPr>
            <a:endParaRPr lang="en-US"/>
          </a:p>
        </p:txBody>
      </p:sp>
      <p:sp>
        <p:nvSpPr>
          <p:cNvPr id="4" name="Slide Number Placeholder 4">
            <a:extLst>
              <a:ext uri="{FF2B5EF4-FFF2-40B4-BE49-F238E27FC236}">
                <a16:creationId xmlns:a16="http://schemas.microsoft.com/office/drawing/2014/main" id="{46FBFD5E-CB18-988C-0451-FB0D961CD11E}"/>
              </a:ext>
            </a:extLst>
          </p:cNvPr>
          <p:cNvSpPr>
            <a:spLocks noGrp="1"/>
          </p:cNvSpPr>
          <p:nvPr>
            <p:ph type="sldNum" sz="quarter" idx="12"/>
          </p:nvPr>
        </p:nvSpPr>
        <p:spPr/>
        <p:txBody>
          <a:bodyPr/>
          <a:lstStyle>
            <a:lvl1pPr>
              <a:defRPr/>
            </a:lvl1pPr>
          </a:lstStyle>
          <a:p>
            <a:fld id="{FEA23F26-387D-9443-923F-10CD3752B9FA}" type="slidenum">
              <a:rPr lang="en-US" altLang="en-US"/>
              <a:pPr/>
              <a:t>‹#›</a:t>
            </a:fld>
            <a:endParaRPr lang="en-US" altLang="en-US"/>
          </a:p>
        </p:txBody>
      </p:sp>
    </p:spTree>
    <p:extLst>
      <p:ext uri="{BB962C8B-B14F-4D97-AF65-F5344CB8AC3E}">
        <p14:creationId xmlns:p14="http://schemas.microsoft.com/office/powerpoint/2010/main" val="280076056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D9928337-0A88-89B5-89A9-65AACACB247E}"/>
              </a:ext>
            </a:extLst>
          </p:cNvPr>
          <p:cNvSpPr>
            <a:spLocks noGrp="1"/>
          </p:cNvSpPr>
          <p:nvPr>
            <p:ph type="dt" sz="half" idx="10"/>
          </p:nvPr>
        </p:nvSpPr>
        <p:spPr/>
        <p:txBody>
          <a:bodyPr/>
          <a:lstStyle>
            <a:lvl1pPr>
              <a:defRPr/>
            </a:lvl1pPr>
          </a:lstStyle>
          <a:p>
            <a:pPr>
              <a:defRPr/>
            </a:pPr>
            <a:fld id="{95AEAD71-A36C-504C-949C-C7CBBC6FC502}" type="datetimeFigureOut">
              <a:rPr lang="en-US"/>
              <a:pPr>
                <a:defRPr/>
              </a:pPr>
              <a:t>4/18/24</a:t>
            </a:fld>
            <a:endParaRPr lang="en-US"/>
          </a:p>
        </p:txBody>
      </p:sp>
      <p:sp>
        <p:nvSpPr>
          <p:cNvPr id="3" name="Footer Placeholder 21">
            <a:extLst>
              <a:ext uri="{FF2B5EF4-FFF2-40B4-BE49-F238E27FC236}">
                <a16:creationId xmlns:a16="http://schemas.microsoft.com/office/drawing/2014/main" id="{9C5D2710-A9D0-8A6A-D590-1371FB1F7E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4545D4F7-0712-1CB6-FDA6-20664D86FD80}"/>
              </a:ext>
            </a:extLst>
          </p:cNvPr>
          <p:cNvSpPr>
            <a:spLocks noGrp="1"/>
          </p:cNvSpPr>
          <p:nvPr>
            <p:ph type="sldNum" sz="quarter" idx="12"/>
          </p:nvPr>
        </p:nvSpPr>
        <p:spPr/>
        <p:txBody>
          <a:bodyPr/>
          <a:lstStyle>
            <a:lvl1pPr>
              <a:defRPr/>
            </a:lvl1pPr>
          </a:lstStyle>
          <a:p>
            <a:fld id="{7BFF8AB7-B36C-9F4D-A0CE-0A0827F51F5D}" type="slidenum">
              <a:rPr lang="en-US" altLang="en-US"/>
              <a:pPr/>
              <a:t>‹#›</a:t>
            </a:fld>
            <a:endParaRPr lang="en-US" altLang="en-US"/>
          </a:p>
        </p:txBody>
      </p:sp>
    </p:spTree>
    <p:extLst>
      <p:ext uri="{BB962C8B-B14F-4D97-AF65-F5344CB8AC3E}">
        <p14:creationId xmlns:p14="http://schemas.microsoft.com/office/powerpoint/2010/main" val="222040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5EC538-9416-974D-C0D4-D10B55A2C002}"/>
              </a:ext>
            </a:extLst>
          </p:cNvPr>
          <p:cNvSpPr>
            <a:spLocks noGrp="1"/>
          </p:cNvSpPr>
          <p:nvPr>
            <p:ph type="dt" sz="half" idx="10"/>
          </p:nvPr>
        </p:nvSpPr>
        <p:spPr/>
        <p:txBody>
          <a:bodyPr/>
          <a:lstStyle>
            <a:lvl1pPr>
              <a:defRPr/>
            </a:lvl1pPr>
            <a:extLst/>
          </a:lstStyle>
          <a:p>
            <a:pPr>
              <a:defRPr/>
            </a:pPr>
            <a:fld id="{44DB571B-2C82-0B42-B986-2B49CD9DA91A}" type="datetimeFigureOut">
              <a:rPr lang="en-US"/>
              <a:pPr>
                <a:defRPr/>
              </a:pPr>
              <a:t>4/18/24</a:t>
            </a:fld>
            <a:endParaRPr lang="en-US"/>
          </a:p>
        </p:txBody>
      </p:sp>
      <p:sp>
        <p:nvSpPr>
          <p:cNvPr id="6" name="Footer Placeholder 5">
            <a:extLst>
              <a:ext uri="{FF2B5EF4-FFF2-40B4-BE49-F238E27FC236}">
                <a16:creationId xmlns:a16="http://schemas.microsoft.com/office/drawing/2014/main" id="{B3517ACE-119D-C08B-4159-1A8C25028EE7}"/>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1B2460F6-0363-E92A-05CA-FC917914B38A}"/>
              </a:ext>
            </a:extLst>
          </p:cNvPr>
          <p:cNvSpPr>
            <a:spLocks noGrp="1"/>
          </p:cNvSpPr>
          <p:nvPr>
            <p:ph type="sldNum" sz="quarter" idx="12"/>
          </p:nvPr>
        </p:nvSpPr>
        <p:spPr/>
        <p:txBody>
          <a:bodyPr/>
          <a:lstStyle>
            <a:lvl1pPr>
              <a:defRPr/>
            </a:lvl1pPr>
          </a:lstStyle>
          <a:p>
            <a:fld id="{749921E3-494B-7648-AA0F-0E4C27CEFF95}" type="slidenum">
              <a:rPr lang="en-US" altLang="en-US"/>
              <a:pPr/>
              <a:t>‹#›</a:t>
            </a:fld>
            <a:endParaRPr lang="en-US" altLang="en-US"/>
          </a:p>
        </p:txBody>
      </p:sp>
    </p:spTree>
    <p:extLst>
      <p:ext uri="{BB962C8B-B14F-4D97-AF65-F5344CB8AC3E}">
        <p14:creationId xmlns:p14="http://schemas.microsoft.com/office/powerpoint/2010/main" val="6698048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0D3E732-799A-B624-D152-144D2CD22C54}"/>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a:extLst>
              <a:ext uri="{FF2B5EF4-FFF2-40B4-BE49-F238E27FC236}">
                <a16:creationId xmlns:a16="http://schemas.microsoft.com/office/drawing/2014/main" id="{94283E56-8EF4-504A-C20C-19D12F340572}"/>
              </a:ext>
            </a:extLst>
          </p:cNvPr>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851E4245-33C9-5641-3EC6-413172850BE5}"/>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DDF610D4-FDBA-E032-6ACA-DC524E98D0BB}"/>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a:extLst>
              <a:ext uri="{FF2B5EF4-FFF2-40B4-BE49-F238E27FC236}">
                <a16:creationId xmlns:a16="http://schemas.microsoft.com/office/drawing/2014/main" id="{646B0CA7-6107-D8FB-AA76-8F3BD944B184}"/>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a:extLst>
              <a:ext uri="{FF2B5EF4-FFF2-40B4-BE49-F238E27FC236}">
                <a16:creationId xmlns:a16="http://schemas.microsoft.com/office/drawing/2014/main" id="{01590A35-8D01-3A20-D30F-8C94C5C18B77}"/>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F2CBBBB0-0851-E2C9-1A13-06BC146D3835}"/>
              </a:ext>
            </a:extLst>
          </p:cNvPr>
          <p:cNvSpPr>
            <a:spLocks noGrp="1"/>
          </p:cNvSpPr>
          <p:nvPr>
            <p:ph type="dt" sz="half" idx="10"/>
          </p:nvPr>
        </p:nvSpPr>
        <p:spPr/>
        <p:txBody>
          <a:bodyPr/>
          <a:lstStyle>
            <a:lvl1pPr>
              <a:defRPr>
                <a:solidFill>
                  <a:schemeClr val="tx1"/>
                </a:solidFill>
              </a:defRPr>
            </a:lvl1pPr>
            <a:extLst/>
          </a:lstStyle>
          <a:p>
            <a:pPr>
              <a:defRPr/>
            </a:pPr>
            <a:fld id="{DF99C20F-C9B9-0144-996F-2FA4CDC6D04B}" type="datetimeFigureOut">
              <a:rPr lang="en-US"/>
              <a:pPr>
                <a:defRPr/>
              </a:pPr>
              <a:t>4/18/24</a:t>
            </a:fld>
            <a:endParaRPr lang="en-US"/>
          </a:p>
        </p:txBody>
      </p:sp>
      <p:sp>
        <p:nvSpPr>
          <p:cNvPr id="12" name="Footer Placeholder 5">
            <a:extLst>
              <a:ext uri="{FF2B5EF4-FFF2-40B4-BE49-F238E27FC236}">
                <a16:creationId xmlns:a16="http://schemas.microsoft.com/office/drawing/2014/main" id="{2E06E158-2BA4-DE93-1DDE-22E9D9B678A8}"/>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E36A6693-BE7E-0DF9-76F2-ACB27ED428C9}"/>
              </a:ext>
            </a:extLst>
          </p:cNvPr>
          <p:cNvSpPr>
            <a:spLocks noGrp="1"/>
          </p:cNvSpPr>
          <p:nvPr>
            <p:ph type="sldNum" sz="quarter" idx="12"/>
          </p:nvPr>
        </p:nvSpPr>
        <p:spPr/>
        <p:txBody>
          <a:bodyPr/>
          <a:lstStyle>
            <a:lvl1pPr>
              <a:defRPr/>
            </a:lvl1pPr>
          </a:lstStyle>
          <a:p>
            <a:fld id="{23200459-DA80-9E4B-8FF3-772D1660B65F}" type="slidenum">
              <a:rPr lang="en-US" altLang="en-US"/>
              <a:pPr/>
              <a:t>‹#›</a:t>
            </a:fld>
            <a:endParaRPr lang="en-US" altLang="en-US"/>
          </a:p>
        </p:txBody>
      </p:sp>
    </p:spTree>
    <p:extLst>
      <p:ext uri="{BB962C8B-B14F-4D97-AF65-F5344CB8AC3E}">
        <p14:creationId xmlns:p14="http://schemas.microsoft.com/office/powerpoint/2010/main" val="14674564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D50D2A6-CF52-CC1F-A4B6-F61C3F124CE3}"/>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a:extLst>
              <a:ext uri="{FF2B5EF4-FFF2-40B4-BE49-F238E27FC236}">
                <a16:creationId xmlns:a16="http://schemas.microsoft.com/office/drawing/2014/main" id="{E4DC1451-0121-6F2B-939E-70B52B3D82D7}"/>
              </a:ext>
            </a:extLst>
          </p:cNvPr>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3A0E5D10-4618-FD50-2282-A1F39EFCF76C}"/>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D45CCA4D-FD14-E00C-3276-8969642A2DE8}"/>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F7B535CF-E612-5D1A-C227-8AD2E962B140}"/>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4C88BB92-D991-87B8-B546-2188DD3310C2}"/>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00EE70FF-24BC-C3F6-F2C0-7E63438298DF}"/>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EB290099-9494-BF42-B8E3-6CC68A481110}" type="datetimeFigureOut">
              <a:rPr lang="en-US"/>
              <a:pPr>
                <a:defRPr/>
              </a:pPr>
              <a:t>4/18/24</a:t>
            </a:fld>
            <a:endParaRPr lang="en-US"/>
          </a:p>
        </p:txBody>
      </p:sp>
      <p:sp>
        <p:nvSpPr>
          <p:cNvPr id="22" name="Footer Placeholder 21">
            <a:extLst>
              <a:ext uri="{FF2B5EF4-FFF2-40B4-BE49-F238E27FC236}">
                <a16:creationId xmlns:a16="http://schemas.microsoft.com/office/drawing/2014/main" id="{FD787CD0-0F82-23C4-880D-CFEC204D5ABE}"/>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a:extLst>
              <a:ext uri="{FF2B5EF4-FFF2-40B4-BE49-F238E27FC236}">
                <a16:creationId xmlns:a16="http://schemas.microsoft.com/office/drawing/2014/main" id="{3C8BE301-CAE2-AB44-E153-4AF1A8F92F9E}"/>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F730721C-EF05-C248-B065-1681283C7B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7" r:id="rId1"/>
    <p:sldLayoutId id="2147483993" r:id="rId2"/>
    <p:sldLayoutId id="2147483998" r:id="rId3"/>
    <p:sldLayoutId id="2147483999" r:id="rId4"/>
    <p:sldLayoutId id="2147484000" r:id="rId5"/>
    <p:sldLayoutId id="2147484001" r:id="rId6"/>
    <p:sldLayoutId id="2147483994" r:id="rId7"/>
    <p:sldLayoutId id="2147484002" r:id="rId8"/>
    <p:sldLayoutId id="2147484003" r:id="rId9"/>
    <p:sldLayoutId id="2147483995" r:id="rId10"/>
    <p:sldLayoutId id="214748399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2"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2"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dEzbdLn2bJ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enquiries@wessexpsychiatrist.com" TargetMode="External"/><Relationship Id="rId2" Type="http://schemas.openxmlformats.org/officeDocument/2006/relationships/hyperlink" Target="http://www.wessexpsychiatrist.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57D8633-FE80-53D8-983F-01D584CDD1E8}"/>
              </a:ext>
            </a:extLst>
          </p:cNvPr>
          <p:cNvSpPr>
            <a:spLocks noGrp="1"/>
          </p:cNvSpPr>
          <p:nvPr>
            <p:ph type="ctrTitle"/>
          </p:nvPr>
        </p:nvSpPr>
        <p:spPr/>
        <p:txBody>
          <a:bodyPr/>
          <a:lstStyle/>
          <a:p>
            <a:pPr eaLnBrk="1" fontAlgn="auto" hangingPunct="1">
              <a:spcAft>
                <a:spcPts val="0"/>
              </a:spcAft>
              <a:defRPr/>
            </a:pPr>
            <a:r>
              <a:rPr lang="en-GB" altLang="en-US"/>
              <a:t>Women’s Mental Health</a:t>
            </a:r>
          </a:p>
        </p:txBody>
      </p:sp>
      <p:sp>
        <p:nvSpPr>
          <p:cNvPr id="9219" name="TextBox 2">
            <a:extLst>
              <a:ext uri="{FF2B5EF4-FFF2-40B4-BE49-F238E27FC236}">
                <a16:creationId xmlns:a16="http://schemas.microsoft.com/office/drawing/2014/main" id="{F5F5989F-AA4D-B760-4CC3-FCD0EDEB4B39}"/>
              </a:ext>
            </a:extLst>
          </p:cNvPr>
          <p:cNvSpPr txBox="1">
            <a:spLocks noChangeArrowheads="1"/>
          </p:cNvSpPr>
          <p:nvPr/>
        </p:nvSpPr>
        <p:spPr bwMode="auto">
          <a:xfrm>
            <a:off x="2362200" y="3657600"/>
            <a:ext cx="594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GB" altLang="en-US" sz="4000">
              <a:latin typeface="Arial" panose="020B0604020202020204" pitchFamily="34" charset="0"/>
            </a:endParaRPr>
          </a:p>
          <a:p>
            <a:pPr eaLnBrk="1" hangingPunct="1">
              <a:spcBef>
                <a:spcPct val="0"/>
              </a:spcBef>
              <a:buClrTx/>
              <a:buSzTx/>
              <a:buFontTx/>
              <a:buNone/>
            </a:pPr>
            <a:r>
              <a:rPr lang="en-GB" altLang="en-US" sz="4000">
                <a:latin typeface="Arial" panose="020B0604020202020204" pitchFamily="34" charset="0"/>
              </a:rPr>
              <a:t>Prof Shanaya Rathod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F6D21-D6C6-8E68-74A3-3489B4DC6A6B}"/>
              </a:ext>
            </a:extLst>
          </p:cNvPr>
          <p:cNvSpPr>
            <a:spLocks noGrp="1"/>
          </p:cNvSpPr>
          <p:nvPr>
            <p:ph sz="half" idx="1"/>
          </p:nvPr>
        </p:nvSpPr>
        <p:spPr>
          <a:xfrm>
            <a:off x="457200" y="1481138"/>
            <a:ext cx="4038600" cy="4525962"/>
          </a:xfrm>
        </p:spPr>
        <p:txBody>
          <a:bodyPr rtlCol="0">
            <a:normAutofit fontScale="85000" lnSpcReduction="10000"/>
          </a:bodyPr>
          <a:lstStyle/>
          <a:p>
            <a:pPr marL="58738" indent="6350" eaLnBrk="1" fontAlgn="auto" hangingPunct="1">
              <a:spcAft>
                <a:spcPts val="0"/>
              </a:spcAft>
              <a:buFont typeface="Wingdings 2"/>
              <a:buNone/>
              <a:defRPr/>
            </a:pPr>
            <a:r>
              <a:rPr lang="en-US" b="1" dirty="0"/>
              <a:t>Psychological Symptoms</a:t>
            </a:r>
          </a:p>
          <a:p>
            <a:pPr marL="448056" indent="-384048" eaLnBrk="1" fontAlgn="auto" hangingPunct="1">
              <a:spcAft>
                <a:spcPts val="0"/>
              </a:spcAft>
              <a:buFont typeface="Wingdings 2"/>
              <a:buChar char=""/>
              <a:defRPr/>
            </a:pPr>
            <a:r>
              <a:rPr lang="en-US" dirty="0"/>
              <a:t>Depression</a:t>
            </a:r>
          </a:p>
          <a:p>
            <a:pPr marL="448056" indent="-384048" eaLnBrk="1" fontAlgn="auto" hangingPunct="1">
              <a:spcAft>
                <a:spcPts val="0"/>
              </a:spcAft>
              <a:buFont typeface="Wingdings 2"/>
              <a:buChar char=""/>
              <a:defRPr/>
            </a:pPr>
            <a:r>
              <a:rPr lang="en-US" dirty="0"/>
              <a:t>Anger, Irritability</a:t>
            </a:r>
          </a:p>
          <a:p>
            <a:pPr marL="448056" indent="-384048" eaLnBrk="1" fontAlgn="auto" hangingPunct="1">
              <a:spcAft>
                <a:spcPts val="0"/>
              </a:spcAft>
              <a:buFont typeface="Wingdings 2"/>
              <a:buChar char=""/>
              <a:defRPr/>
            </a:pPr>
            <a:r>
              <a:rPr lang="en-US" dirty="0"/>
              <a:t>Affective lability</a:t>
            </a:r>
          </a:p>
          <a:p>
            <a:pPr marL="448056" indent="-384048" eaLnBrk="1" fontAlgn="auto" hangingPunct="1">
              <a:spcAft>
                <a:spcPts val="0"/>
              </a:spcAft>
              <a:buFont typeface="Wingdings 2"/>
              <a:buChar char=""/>
              <a:defRPr/>
            </a:pPr>
            <a:r>
              <a:rPr lang="en-US" dirty="0"/>
              <a:t>Anxiety</a:t>
            </a:r>
          </a:p>
          <a:p>
            <a:pPr marL="448056" indent="-384048" eaLnBrk="1" fontAlgn="auto" hangingPunct="1">
              <a:spcAft>
                <a:spcPts val="0"/>
              </a:spcAft>
              <a:buFont typeface="Wingdings 2"/>
              <a:buChar char=""/>
              <a:defRPr/>
            </a:pPr>
            <a:r>
              <a:rPr lang="en-US" dirty="0"/>
              <a:t>Sensitivity to rejection</a:t>
            </a:r>
          </a:p>
          <a:p>
            <a:pPr marL="448056" indent="-384048" eaLnBrk="1" fontAlgn="auto" hangingPunct="1">
              <a:spcAft>
                <a:spcPts val="0"/>
              </a:spcAft>
              <a:buFont typeface="Wingdings 2"/>
              <a:buChar char=""/>
              <a:defRPr/>
            </a:pPr>
            <a:r>
              <a:rPr lang="en-US" dirty="0"/>
              <a:t>Poor concentration</a:t>
            </a:r>
          </a:p>
          <a:p>
            <a:pPr marL="448056" indent="-384048" eaLnBrk="1" fontAlgn="auto" hangingPunct="1">
              <a:spcAft>
                <a:spcPts val="0"/>
              </a:spcAft>
              <a:buFont typeface="Wingdings 2"/>
              <a:buChar char=""/>
              <a:defRPr/>
            </a:pPr>
            <a:r>
              <a:rPr lang="en-US" dirty="0"/>
              <a:t>Sense of feeling overwhelmed</a:t>
            </a:r>
          </a:p>
          <a:p>
            <a:pPr marL="448056" indent="-384048" eaLnBrk="1" fontAlgn="auto" hangingPunct="1">
              <a:spcAft>
                <a:spcPts val="0"/>
              </a:spcAft>
              <a:buFont typeface="Wingdings 2"/>
              <a:buChar char=""/>
              <a:defRPr/>
            </a:pPr>
            <a:r>
              <a:rPr lang="en-US" dirty="0"/>
              <a:t>Social withdrawal</a:t>
            </a:r>
          </a:p>
          <a:p>
            <a:pPr marL="448056" indent="-384048" eaLnBrk="1" fontAlgn="auto" hangingPunct="1">
              <a:spcAft>
                <a:spcPts val="0"/>
              </a:spcAft>
              <a:buFont typeface="Wingdings 2"/>
              <a:buChar char=""/>
              <a:defRPr/>
            </a:pPr>
            <a:endParaRPr lang="en-US" dirty="0"/>
          </a:p>
        </p:txBody>
      </p:sp>
      <p:sp>
        <p:nvSpPr>
          <p:cNvPr id="4" name="Content Placeholder 3">
            <a:extLst>
              <a:ext uri="{FF2B5EF4-FFF2-40B4-BE49-F238E27FC236}">
                <a16:creationId xmlns:a16="http://schemas.microsoft.com/office/drawing/2014/main" id="{95C5B002-7D63-1F96-D562-3FA317144D37}"/>
              </a:ext>
            </a:extLst>
          </p:cNvPr>
          <p:cNvSpPr>
            <a:spLocks noGrp="1"/>
          </p:cNvSpPr>
          <p:nvPr>
            <p:ph sz="half" idx="2"/>
          </p:nvPr>
        </p:nvSpPr>
        <p:spPr>
          <a:xfrm>
            <a:off x="4648200" y="1481138"/>
            <a:ext cx="4038600" cy="4525962"/>
          </a:xfrm>
        </p:spPr>
        <p:txBody>
          <a:bodyPr rtlCol="0">
            <a:normAutofit fontScale="85000" lnSpcReduction="10000"/>
          </a:bodyPr>
          <a:lstStyle/>
          <a:p>
            <a:pPr marL="448056" indent="-384048" eaLnBrk="1" fontAlgn="auto" hangingPunct="1">
              <a:spcAft>
                <a:spcPts val="0"/>
              </a:spcAft>
              <a:buFont typeface="Wingdings 2"/>
              <a:buNone/>
              <a:defRPr/>
            </a:pPr>
            <a:r>
              <a:rPr lang="en-US" b="1" dirty="0"/>
              <a:t>Physical Symptoms</a:t>
            </a:r>
          </a:p>
          <a:p>
            <a:pPr marL="448056" indent="-384048" eaLnBrk="1" fontAlgn="auto" hangingPunct="1">
              <a:spcAft>
                <a:spcPts val="0"/>
              </a:spcAft>
              <a:buFont typeface="Wingdings 2"/>
              <a:buChar char=""/>
              <a:defRPr/>
            </a:pPr>
            <a:r>
              <a:rPr lang="en-US" dirty="0"/>
              <a:t>Lethargy or fatigue</a:t>
            </a:r>
          </a:p>
          <a:p>
            <a:pPr marL="448056" indent="-384048" eaLnBrk="1" fontAlgn="auto" hangingPunct="1">
              <a:spcAft>
                <a:spcPts val="0"/>
              </a:spcAft>
              <a:buFont typeface="Wingdings 2"/>
              <a:buChar char=""/>
              <a:defRPr/>
            </a:pPr>
            <a:r>
              <a:rPr lang="en-US" dirty="0"/>
              <a:t>Sleep disturbance (usually </a:t>
            </a:r>
            <a:r>
              <a:rPr lang="en-US" dirty="0" err="1"/>
              <a:t>hypersomnia</a:t>
            </a:r>
            <a:r>
              <a:rPr lang="en-US" dirty="0"/>
              <a:t>)</a:t>
            </a:r>
          </a:p>
          <a:p>
            <a:pPr marL="448056" indent="-384048" eaLnBrk="1" fontAlgn="auto" hangingPunct="1">
              <a:spcAft>
                <a:spcPts val="0"/>
              </a:spcAft>
              <a:buFont typeface="Wingdings 2"/>
              <a:buChar char=""/>
              <a:defRPr/>
            </a:pPr>
            <a:r>
              <a:rPr lang="en-US" dirty="0"/>
              <a:t>Appetite disturbance (usually increased)</a:t>
            </a:r>
          </a:p>
          <a:p>
            <a:pPr marL="448056" indent="-384048" eaLnBrk="1" fontAlgn="auto" hangingPunct="1">
              <a:spcAft>
                <a:spcPts val="0"/>
              </a:spcAft>
              <a:buFont typeface="Wingdings 2"/>
              <a:buChar char=""/>
              <a:defRPr/>
            </a:pPr>
            <a:r>
              <a:rPr lang="en-US" dirty="0"/>
              <a:t>Abdominal bloating</a:t>
            </a:r>
          </a:p>
          <a:p>
            <a:pPr marL="448056" indent="-384048" eaLnBrk="1" fontAlgn="auto" hangingPunct="1">
              <a:spcAft>
                <a:spcPts val="0"/>
              </a:spcAft>
              <a:buFont typeface="Wingdings 2"/>
              <a:buChar char=""/>
              <a:defRPr/>
            </a:pPr>
            <a:r>
              <a:rPr lang="en-US" dirty="0"/>
              <a:t>Breast tenderness</a:t>
            </a:r>
          </a:p>
          <a:p>
            <a:pPr marL="448056" indent="-384048" eaLnBrk="1" fontAlgn="auto" hangingPunct="1">
              <a:spcAft>
                <a:spcPts val="0"/>
              </a:spcAft>
              <a:buFont typeface="Wingdings 2"/>
              <a:buChar char=""/>
              <a:defRPr/>
            </a:pPr>
            <a:r>
              <a:rPr lang="en-US" dirty="0"/>
              <a:t>Muscle aches, joint pain</a:t>
            </a:r>
          </a:p>
          <a:p>
            <a:pPr marL="448056" indent="-384048" eaLnBrk="1" fontAlgn="auto" hangingPunct="1">
              <a:spcAft>
                <a:spcPts val="0"/>
              </a:spcAft>
              <a:buFont typeface="Wingdings 2"/>
              <a:buChar char=""/>
              <a:defRPr/>
            </a:pPr>
            <a:r>
              <a:rPr lang="en-US" dirty="0"/>
              <a:t>Swelling of extremities</a:t>
            </a:r>
          </a:p>
          <a:p>
            <a:pPr marL="448056" indent="-384048" eaLnBrk="1" fontAlgn="auto" hangingPunct="1">
              <a:spcAft>
                <a:spcPts val="0"/>
              </a:spcAft>
              <a:buFont typeface="Wingdings 2"/>
              <a:buChar char=""/>
              <a:defRPr/>
            </a:pPr>
            <a:endParaRPr lang="en-US" dirty="0"/>
          </a:p>
        </p:txBody>
      </p:sp>
      <p:sp>
        <p:nvSpPr>
          <p:cNvPr id="2" name="Title 1">
            <a:extLst>
              <a:ext uri="{FF2B5EF4-FFF2-40B4-BE49-F238E27FC236}">
                <a16:creationId xmlns:a16="http://schemas.microsoft.com/office/drawing/2014/main" id="{A0FD47D3-0F6F-BC97-4168-7AB12519611E}"/>
              </a:ext>
            </a:extLst>
          </p:cNvPr>
          <p:cNvSpPr>
            <a:spLocks noGrp="1"/>
          </p:cNvSpPr>
          <p:nvPr>
            <p:ph type="title"/>
          </p:nvPr>
        </p:nvSpPr>
        <p:spPr/>
        <p:txBody>
          <a:bodyPr/>
          <a:lstStyle/>
          <a:p>
            <a:pPr eaLnBrk="1" fontAlgn="auto" hangingPunct="1">
              <a:spcAft>
                <a:spcPts val="0"/>
              </a:spcAft>
              <a:defRPr/>
            </a:pPr>
            <a:r>
              <a:rPr lang="en-GB" dirty="0">
                <a:solidFill>
                  <a:schemeClr val="tx1"/>
                </a:solidFill>
              </a:rPr>
              <a:t>Premenstrual Syndrome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72128B8D-EE81-87DA-7EA4-2F0E24F1608D}"/>
              </a:ext>
            </a:extLst>
          </p:cNvPr>
          <p:cNvSpPr>
            <a:spLocks noGrp="1"/>
          </p:cNvSpPr>
          <p:nvPr>
            <p:ph idx="1"/>
          </p:nvPr>
        </p:nvSpPr>
        <p:spPr>
          <a:xfrm>
            <a:off x="152400" y="1600200"/>
            <a:ext cx="8839200" cy="5051425"/>
          </a:xfrm>
        </p:spPr>
        <p:txBody>
          <a:bodyPr/>
          <a:lstStyle/>
          <a:p>
            <a:pPr marL="457200" indent="-457200" eaLnBrk="1" hangingPunct="1"/>
            <a:r>
              <a:rPr lang="en-US" altLang="en-US" sz="2800"/>
              <a:t>Pregnancy is NOT protective against psychiatric illness</a:t>
            </a:r>
          </a:p>
          <a:p>
            <a:pPr marL="457200" indent="-457200" eaLnBrk="1" hangingPunct="1"/>
            <a:r>
              <a:rPr lang="en-US" altLang="en-US" sz="2800"/>
              <a:t>Rates of Depression during pregnancy 10-15%</a:t>
            </a:r>
          </a:p>
          <a:p>
            <a:pPr marL="457200" indent="-457200" eaLnBrk="1" hangingPunct="1"/>
            <a:r>
              <a:rPr lang="en-US" altLang="en-US" sz="2800"/>
              <a:t>  Anxiety  disorders may be higher</a:t>
            </a:r>
            <a:r>
              <a:rPr lang="en-US" altLang="en-US" sz="2800" baseline="30000"/>
              <a:t>.</a:t>
            </a:r>
            <a:endParaRPr lang="en-US" altLang="en-US" sz="2800"/>
          </a:p>
          <a:p>
            <a:pPr marL="457200" indent="-457200" eaLnBrk="1" hangingPunct="1"/>
            <a:r>
              <a:rPr lang="en-US" altLang="en-US" sz="2800"/>
              <a:t>High rate of relapse when antidepressant medications are stopped during pregnancy (~50-70%)</a:t>
            </a:r>
            <a:endParaRPr lang="en-US" altLang="en-US" sz="2800" baseline="30000"/>
          </a:p>
          <a:p>
            <a:pPr marL="457200" indent="-457200" eaLnBrk="1" hangingPunct="1"/>
            <a:r>
              <a:rPr lang="en-US" altLang="en-US" sz="2800"/>
              <a:t>Pregnant Bipolar women have same risk for relapse off meds as non-pregnant Bipolar women. Post partum risk 4x higher.</a:t>
            </a:r>
          </a:p>
        </p:txBody>
      </p:sp>
      <p:sp>
        <p:nvSpPr>
          <p:cNvPr id="2" name="Title 1">
            <a:extLst>
              <a:ext uri="{FF2B5EF4-FFF2-40B4-BE49-F238E27FC236}">
                <a16:creationId xmlns:a16="http://schemas.microsoft.com/office/drawing/2014/main" id="{028FEA16-E2C1-8725-A9A6-83647FDDDB92}"/>
              </a:ext>
            </a:extLst>
          </p:cNvPr>
          <p:cNvSpPr>
            <a:spLocks noGrp="1"/>
          </p:cNvSpPr>
          <p:nvPr>
            <p:ph type="title"/>
          </p:nvPr>
        </p:nvSpPr>
        <p:spPr/>
        <p:txBody>
          <a:bodyPr/>
          <a:lstStyle/>
          <a:p>
            <a:pPr marL="484632" eaLnBrk="1" fontAlgn="auto" hangingPunct="1">
              <a:spcAft>
                <a:spcPts val="0"/>
              </a:spcAft>
              <a:defRPr/>
            </a:pPr>
            <a:r>
              <a:rPr lang="en-US" dirty="0">
                <a:solidFill>
                  <a:schemeClr val="tx1"/>
                </a:solidFill>
              </a:rPr>
              <a:t>Pregnancy and Mood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6CDB9F82-FA23-2C6D-510C-AD06C4C6AE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828800"/>
            <a:ext cx="8537575" cy="4038600"/>
          </a:xfrm>
        </p:spPr>
      </p:pic>
      <p:sp>
        <p:nvSpPr>
          <p:cNvPr id="34819" name="Title 1">
            <a:extLst>
              <a:ext uri="{FF2B5EF4-FFF2-40B4-BE49-F238E27FC236}">
                <a16:creationId xmlns:a16="http://schemas.microsoft.com/office/drawing/2014/main" id="{7BA35E96-1A67-7057-2218-276D9CD5310A}"/>
              </a:ext>
            </a:extLst>
          </p:cNvPr>
          <p:cNvSpPr>
            <a:spLocks noGrp="1"/>
          </p:cNvSpPr>
          <p:nvPr>
            <p:ph type="title"/>
          </p:nvPr>
        </p:nvSpPr>
        <p:spPr/>
        <p:txBody>
          <a:bodyPr/>
          <a:lstStyle/>
          <a:p>
            <a:pPr eaLnBrk="1" fontAlgn="auto" hangingPunct="1">
              <a:spcAft>
                <a:spcPts val="0"/>
              </a:spcAft>
              <a:defRPr/>
            </a:pPr>
            <a:r>
              <a:rPr lang="en-GB" altLang="en-US" dirty="0">
                <a:solidFill>
                  <a:schemeClr val="tx1"/>
                </a:solidFill>
              </a:rPr>
              <a:t>Hormones and Pregnancy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59EC3-5EB4-D46A-1B0A-F21AAD9C2906}"/>
              </a:ext>
            </a:extLst>
          </p:cNvPr>
          <p:cNvSpPr>
            <a:spLocks noGrp="1"/>
          </p:cNvSpPr>
          <p:nvPr>
            <p:ph idx="1"/>
          </p:nvPr>
        </p:nvSpPr>
        <p:spPr>
          <a:xfrm>
            <a:off x="457200" y="1981200"/>
            <a:ext cx="8229600" cy="4670425"/>
          </a:xfrm>
        </p:spPr>
        <p:txBody>
          <a:bodyPr rtlCol="0">
            <a:normAutofit/>
          </a:bodyPr>
          <a:lstStyle/>
          <a:p>
            <a:pPr marL="274320" indent="-274320" eaLnBrk="1" fontAlgn="auto" hangingPunct="1">
              <a:spcAft>
                <a:spcPts val="0"/>
              </a:spcAft>
              <a:buFont typeface="Wingdings 2"/>
              <a:buChar char=""/>
              <a:defRPr/>
            </a:pPr>
            <a:r>
              <a:rPr lang="en-US" sz="2800" dirty="0"/>
              <a:t>Level of suffering – for mother and partner</a:t>
            </a:r>
          </a:p>
          <a:p>
            <a:pPr marL="274320" indent="-274320" eaLnBrk="1" fontAlgn="auto" hangingPunct="1">
              <a:spcAft>
                <a:spcPts val="0"/>
              </a:spcAft>
              <a:buFont typeface="Wingdings 2"/>
              <a:buChar char=""/>
              <a:defRPr/>
            </a:pPr>
            <a:r>
              <a:rPr lang="en-US" sz="2800" dirty="0"/>
              <a:t>Decreased ability to care for herself and the pregnancy – suicide risk in severe cases</a:t>
            </a:r>
          </a:p>
          <a:p>
            <a:pPr marL="274320" indent="-274320" eaLnBrk="1" fontAlgn="auto" hangingPunct="1">
              <a:spcAft>
                <a:spcPts val="0"/>
              </a:spcAft>
              <a:buFont typeface="Wingdings 2"/>
              <a:buChar char=""/>
              <a:defRPr/>
            </a:pPr>
            <a:r>
              <a:rPr lang="en-US" sz="2800" dirty="0"/>
              <a:t>Increased risk for pre-term delivery, preeclampsia, and low birth weight</a:t>
            </a:r>
          </a:p>
          <a:p>
            <a:pPr marL="274320" indent="-274320" eaLnBrk="1" fontAlgn="auto" hangingPunct="1">
              <a:spcAft>
                <a:spcPts val="0"/>
              </a:spcAft>
              <a:buFont typeface="Wingdings 2"/>
              <a:buChar char=""/>
              <a:defRPr/>
            </a:pPr>
            <a:r>
              <a:rPr lang="en-US" sz="2800" dirty="0"/>
              <a:t>Higher rates of smoking, alcohol and substance use</a:t>
            </a:r>
          </a:p>
          <a:p>
            <a:pPr marL="274320" indent="-274320" eaLnBrk="1" fontAlgn="auto" hangingPunct="1">
              <a:spcAft>
                <a:spcPts val="0"/>
              </a:spcAft>
              <a:buFont typeface="Wingdings 2"/>
              <a:buChar char=""/>
              <a:defRPr/>
            </a:pPr>
            <a:r>
              <a:rPr lang="en-US" sz="2800" dirty="0"/>
              <a:t>Risk of post-partum depression, negative effects on child and family</a:t>
            </a:r>
          </a:p>
          <a:p>
            <a:pPr marL="457200" indent="-457200" eaLnBrk="1" fontAlgn="auto" hangingPunct="1">
              <a:spcAft>
                <a:spcPts val="0"/>
              </a:spcAft>
              <a:buFont typeface="Wingdings 2"/>
              <a:buChar char=""/>
              <a:defRPr/>
            </a:pPr>
            <a:endParaRPr lang="en-US" sz="2800" dirty="0"/>
          </a:p>
        </p:txBody>
      </p:sp>
      <p:sp>
        <p:nvSpPr>
          <p:cNvPr id="2" name="Title 1">
            <a:extLst>
              <a:ext uri="{FF2B5EF4-FFF2-40B4-BE49-F238E27FC236}">
                <a16:creationId xmlns:a16="http://schemas.microsoft.com/office/drawing/2014/main" id="{AF94C1AB-4D2F-307F-FE19-60A024F0289B}"/>
              </a:ext>
            </a:extLst>
          </p:cNvPr>
          <p:cNvSpPr>
            <a:spLocks noGrp="1"/>
          </p:cNvSpPr>
          <p:nvPr>
            <p:ph type="title"/>
          </p:nvPr>
        </p:nvSpPr>
        <p:spPr/>
        <p:txBody>
          <a:bodyPr>
            <a:normAutofit fontScale="90000"/>
          </a:bodyPr>
          <a:lstStyle/>
          <a:p>
            <a:pPr marL="484632" eaLnBrk="1" fontAlgn="auto" hangingPunct="1">
              <a:spcAft>
                <a:spcPts val="0"/>
              </a:spcAft>
              <a:defRPr/>
            </a:pPr>
            <a:r>
              <a:rPr lang="en-US" dirty="0">
                <a:solidFill>
                  <a:schemeClr val="tx1"/>
                </a:solidFill>
              </a:rPr>
              <a:t>Risks of Untreated Depression and Anxiety in Pregnancy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a:extLst>
              <a:ext uri="{FF2B5EF4-FFF2-40B4-BE49-F238E27FC236}">
                <a16:creationId xmlns:a16="http://schemas.microsoft.com/office/drawing/2014/main" id="{89728324-19E3-3BB4-8E33-710FDD2CAE2E}"/>
              </a:ext>
            </a:extLst>
          </p:cNvPr>
          <p:cNvSpPr/>
          <p:nvPr/>
        </p:nvSpPr>
        <p:spPr>
          <a:xfrm>
            <a:off x="381000" y="2057400"/>
            <a:ext cx="8305800" cy="3048000"/>
          </a:xfrm>
          <a:prstGeom prst="leftRightArrow">
            <a:avLst/>
          </a:prstGeom>
          <a:gradFill flip="none" rotWithShape="1">
            <a:gsLst>
              <a:gs pos="0">
                <a:srgbClr val="000082"/>
              </a:gs>
              <a:gs pos="30000">
                <a:srgbClr val="66008F"/>
              </a:gs>
              <a:gs pos="64999">
                <a:srgbClr val="BA0066"/>
              </a:gs>
              <a:gs pos="89999">
                <a:srgbClr val="FF0000"/>
              </a:gs>
              <a:gs pos="100000">
                <a:srgbClr val="FF820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1" name="TextBox 4">
            <a:extLst>
              <a:ext uri="{FF2B5EF4-FFF2-40B4-BE49-F238E27FC236}">
                <a16:creationId xmlns:a16="http://schemas.microsoft.com/office/drawing/2014/main" id="{948AD2B5-DB2F-AB86-CED2-C73796C29505}"/>
              </a:ext>
            </a:extLst>
          </p:cNvPr>
          <p:cNvSpPr txBox="1">
            <a:spLocks noChangeArrowheads="1"/>
          </p:cNvSpPr>
          <p:nvPr/>
        </p:nvSpPr>
        <p:spPr bwMode="auto">
          <a:xfrm>
            <a:off x="1371600" y="3124200"/>
            <a:ext cx="144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800">
                <a:latin typeface="Century Gothic" panose="020B0502020202020204" pitchFamily="34" charset="0"/>
              </a:rPr>
              <a:t>“Baby Blues”</a:t>
            </a:r>
          </a:p>
        </p:txBody>
      </p:sp>
      <p:sp>
        <p:nvSpPr>
          <p:cNvPr id="22532" name="TextBox 5">
            <a:extLst>
              <a:ext uri="{FF2B5EF4-FFF2-40B4-BE49-F238E27FC236}">
                <a16:creationId xmlns:a16="http://schemas.microsoft.com/office/drawing/2014/main" id="{270B368F-4670-EB48-5D9B-04782881AEE6}"/>
              </a:ext>
            </a:extLst>
          </p:cNvPr>
          <p:cNvSpPr txBox="1">
            <a:spLocks noChangeArrowheads="1"/>
          </p:cNvSpPr>
          <p:nvPr/>
        </p:nvSpPr>
        <p:spPr bwMode="auto">
          <a:xfrm>
            <a:off x="3276600" y="3124200"/>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800">
                <a:latin typeface="Century Gothic" panose="020B0502020202020204" pitchFamily="34" charset="0"/>
              </a:rPr>
              <a:t>Postpartum Depression</a:t>
            </a:r>
          </a:p>
        </p:txBody>
      </p:sp>
      <p:sp>
        <p:nvSpPr>
          <p:cNvPr id="22533" name="TextBox 6">
            <a:extLst>
              <a:ext uri="{FF2B5EF4-FFF2-40B4-BE49-F238E27FC236}">
                <a16:creationId xmlns:a16="http://schemas.microsoft.com/office/drawing/2014/main" id="{524F489F-44F6-5FCD-72F2-B9DCC6085C52}"/>
              </a:ext>
            </a:extLst>
          </p:cNvPr>
          <p:cNvSpPr txBox="1">
            <a:spLocks noChangeArrowheads="1"/>
          </p:cNvSpPr>
          <p:nvPr/>
        </p:nvSpPr>
        <p:spPr bwMode="auto">
          <a:xfrm>
            <a:off x="5867400" y="3048000"/>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800">
                <a:latin typeface="Century Gothic" panose="020B0502020202020204" pitchFamily="34" charset="0"/>
              </a:rPr>
              <a:t>Postpartum Psychosis</a:t>
            </a:r>
          </a:p>
        </p:txBody>
      </p:sp>
      <p:sp>
        <p:nvSpPr>
          <p:cNvPr id="2" name="Title 1">
            <a:extLst>
              <a:ext uri="{FF2B5EF4-FFF2-40B4-BE49-F238E27FC236}">
                <a16:creationId xmlns:a16="http://schemas.microsoft.com/office/drawing/2014/main" id="{52C16BC0-9A1C-E56D-FF84-6623851649DA}"/>
              </a:ext>
            </a:extLst>
          </p:cNvPr>
          <p:cNvSpPr>
            <a:spLocks noGrp="1"/>
          </p:cNvSpPr>
          <p:nvPr>
            <p:ph type="title"/>
          </p:nvPr>
        </p:nvSpPr>
        <p:spPr/>
        <p:txBody>
          <a:bodyPr/>
          <a:lstStyle/>
          <a:p>
            <a:pPr eaLnBrk="1" fontAlgn="auto" hangingPunct="1">
              <a:spcAft>
                <a:spcPts val="0"/>
              </a:spcAft>
              <a:defRPr/>
            </a:pPr>
            <a:r>
              <a:rPr lang="en-GB" dirty="0">
                <a:solidFill>
                  <a:schemeClr val="tx1"/>
                </a:solidFill>
              </a:rPr>
              <a:t>Postpartum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a:extLst>
              <a:ext uri="{FF2B5EF4-FFF2-40B4-BE49-F238E27FC236}">
                <a16:creationId xmlns:a16="http://schemas.microsoft.com/office/drawing/2014/main" id="{96BC7AEA-81A6-B6A3-4D23-14ECDE06378B}"/>
              </a:ext>
            </a:extLst>
          </p:cNvPr>
          <p:cNvSpPr>
            <a:spLocks noGrp="1"/>
          </p:cNvSpPr>
          <p:nvPr>
            <p:ph idx="1"/>
          </p:nvPr>
        </p:nvSpPr>
        <p:spPr>
          <a:xfrm>
            <a:off x="457200" y="1524000"/>
            <a:ext cx="8229600" cy="4778375"/>
          </a:xfrm>
        </p:spPr>
        <p:txBody>
          <a:bodyPr rtlCol="0">
            <a:normAutofit lnSpcReduction="10000"/>
          </a:bodyPr>
          <a:lstStyle/>
          <a:p>
            <a:pPr marL="365760" indent="-256032" eaLnBrk="1" fontAlgn="auto" hangingPunct="1">
              <a:spcAft>
                <a:spcPts val="0"/>
              </a:spcAft>
              <a:buFont typeface="Wingdings 3"/>
              <a:buChar char=""/>
              <a:defRPr/>
            </a:pPr>
            <a:endParaRPr lang="en-US" altLang="en-US" dirty="0"/>
          </a:p>
          <a:p>
            <a:pPr marL="365760" indent="-256032" eaLnBrk="1" fontAlgn="auto" hangingPunct="1">
              <a:spcAft>
                <a:spcPts val="0"/>
              </a:spcAft>
              <a:buFont typeface="Wingdings 3"/>
              <a:buChar char=""/>
              <a:defRPr/>
            </a:pPr>
            <a:r>
              <a:rPr lang="en-US" altLang="en-US" dirty="0"/>
              <a:t>Anxiety +++</a:t>
            </a:r>
          </a:p>
          <a:p>
            <a:pPr marL="365760" indent="-256032" eaLnBrk="1" fontAlgn="auto" hangingPunct="1">
              <a:spcAft>
                <a:spcPts val="0"/>
              </a:spcAft>
              <a:buFont typeface="Wingdings 3"/>
              <a:buChar char=""/>
              <a:defRPr/>
            </a:pPr>
            <a:r>
              <a:rPr lang="en-US" altLang="en-US" dirty="0"/>
              <a:t>Increased risk for first episode depression during menopausal transition</a:t>
            </a:r>
          </a:p>
          <a:p>
            <a:pPr marL="365760" indent="-256032" eaLnBrk="1" fontAlgn="auto" hangingPunct="1">
              <a:spcAft>
                <a:spcPts val="0"/>
              </a:spcAft>
              <a:buFont typeface="Wingdings 3"/>
              <a:buChar char=""/>
              <a:defRPr/>
            </a:pPr>
            <a:r>
              <a:rPr lang="en-US" altLang="en-US" dirty="0"/>
              <a:t>Lower risk for first episode depression in post-menopausal women</a:t>
            </a:r>
          </a:p>
          <a:p>
            <a:pPr marL="365760" indent="-256032" eaLnBrk="1" fontAlgn="auto" hangingPunct="1">
              <a:spcAft>
                <a:spcPts val="0"/>
              </a:spcAft>
              <a:buFont typeface="Wingdings 3"/>
              <a:buChar char=""/>
              <a:defRPr/>
            </a:pPr>
            <a:r>
              <a:rPr lang="en-US" altLang="en-US" dirty="0"/>
              <a:t>Women with a history of depression remain at risk for future episodes</a:t>
            </a:r>
          </a:p>
          <a:p>
            <a:pPr marL="365760" indent="-256032" eaLnBrk="1" fontAlgn="auto" hangingPunct="1">
              <a:spcAft>
                <a:spcPts val="0"/>
              </a:spcAft>
              <a:buFont typeface="Wingdings 3"/>
              <a:buChar char=""/>
              <a:defRPr/>
            </a:pPr>
            <a:r>
              <a:rPr lang="en-US" altLang="en-US" dirty="0"/>
              <a:t>Estrogen replacement effective for mild symptoms, but not Major Depression when antidepressants are needed </a:t>
            </a:r>
          </a:p>
        </p:txBody>
      </p:sp>
      <p:sp>
        <p:nvSpPr>
          <p:cNvPr id="2" name="Title 1">
            <a:extLst>
              <a:ext uri="{FF2B5EF4-FFF2-40B4-BE49-F238E27FC236}">
                <a16:creationId xmlns:a16="http://schemas.microsoft.com/office/drawing/2014/main" id="{5C2E8502-00B0-EF47-AA24-27F084CBF2FA}"/>
              </a:ext>
            </a:extLst>
          </p:cNvPr>
          <p:cNvSpPr>
            <a:spLocks noGrp="1"/>
          </p:cNvSpPr>
          <p:nvPr>
            <p:ph type="title"/>
          </p:nvPr>
        </p:nvSpPr>
        <p:spPr/>
        <p:txBody>
          <a:bodyPr>
            <a:normAutofit fontScale="90000"/>
          </a:bodyPr>
          <a:lstStyle/>
          <a:p>
            <a:pPr marL="484632" eaLnBrk="1" fontAlgn="auto" hangingPunct="1">
              <a:spcAft>
                <a:spcPts val="0"/>
              </a:spcAft>
              <a:defRPr/>
            </a:pPr>
            <a:r>
              <a:rPr lang="en-US" dirty="0">
                <a:solidFill>
                  <a:schemeClr val="tx1"/>
                </a:solidFill>
              </a:rPr>
              <a:t>Menopause and </a:t>
            </a:r>
            <a:r>
              <a:rPr lang="en-US" dirty="0" err="1">
                <a:solidFill>
                  <a:schemeClr val="tx1"/>
                </a:solidFill>
              </a:rPr>
              <a:t>Perimenopause</a:t>
            </a: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DF4A162C-A6FB-5862-56CB-BD5D3F4C48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458913"/>
            <a:ext cx="7005638" cy="5124450"/>
          </a:xfrm>
          <a:noFill/>
        </p:spPr>
      </p:pic>
      <p:sp>
        <p:nvSpPr>
          <p:cNvPr id="2" name="Title 1">
            <a:extLst>
              <a:ext uri="{FF2B5EF4-FFF2-40B4-BE49-F238E27FC236}">
                <a16:creationId xmlns:a16="http://schemas.microsoft.com/office/drawing/2014/main" id="{9E7D12F8-E408-514F-9BAF-C6CED0ED57F1}"/>
              </a:ext>
            </a:extLst>
          </p:cNvPr>
          <p:cNvSpPr>
            <a:spLocks noGrp="1"/>
          </p:cNvSpPr>
          <p:nvPr>
            <p:ph type="title"/>
          </p:nvPr>
        </p:nvSpPr>
        <p:spPr/>
        <p:txBody>
          <a:bodyPr>
            <a:normAutofit fontScale="90000"/>
          </a:bodyPr>
          <a:lstStyle/>
          <a:p>
            <a:pPr marL="484632" eaLnBrk="1" fontAlgn="auto" hangingPunct="1">
              <a:spcAft>
                <a:spcPts val="0"/>
              </a:spcAft>
              <a:defRPr/>
            </a:pPr>
            <a:r>
              <a:rPr lang="en-US" dirty="0">
                <a:solidFill>
                  <a:schemeClr val="tx1"/>
                </a:solidFill>
              </a:rPr>
              <a:t>Menopause and </a:t>
            </a:r>
            <a:r>
              <a:rPr lang="en-US" dirty="0" err="1">
                <a:solidFill>
                  <a:schemeClr val="tx1"/>
                </a:solidFill>
              </a:rPr>
              <a:t>Perimenopause</a:t>
            </a:r>
            <a:endParaRPr 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3428E93F-154B-991F-1B65-C5871A90F55A}"/>
              </a:ext>
            </a:extLst>
          </p:cNvPr>
          <p:cNvSpPr>
            <a:spLocks noGrp="1"/>
          </p:cNvSpPr>
          <p:nvPr>
            <p:ph idx="1"/>
          </p:nvPr>
        </p:nvSpPr>
        <p:spPr>
          <a:xfrm>
            <a:off x="609600" y="1447800"/>
            <a:ext cx="7848600" cy="5029200"/>
          </a:xfrm>
        </p:spPr>
        <p:txBody>
          <a:bodyPr/>
          <a:lstStyle/>
          <a:p>
            <a:pPr eaLnBrk="1" hangingPunct="1"/>
            <a:endParaRPr lang="en-GB" altLang="en-US" sz="3200"/>
          </a:p>
          <a:p>
            <a:pPr eaLnBrk="1" hangingPunct="1"/>
            <a:r>
              <a:rPr lang="en-GB" altLang="en-US" sz="3200"/>
              <a:t>Menopause provides an excellent opportunity for the woman to see a doctor and discuss her own health</a:t>
            </a:r>
          </a:p>
          <a:p>
            <a:pPr eaLnBrk="1" hangingPunct="1"/>
            <a:r>
              <a:rPr lang="en-GB" altLang="en-US" sz="3200"/>
              <a:t>Promotion of healthy life style</a:t>
            </a:r>
          </a:p>
          <a:p>
            <a:pPr eaLnBrk="1" hangingPunct="1"/>
            <a:r>
              <a:rPr lang="en-GB" altLang="en-US" sz="3200"/>
              <a:t>Update on the various options for long term health benefit</a:t>
            </a:r>
          </a:p>
          <a:p>
            <a:pPr eaLnBrk="1" hangingPunct="1"/>
            <a:endParaRPr lang="en-GB" altLang="en-US"/>
          </a:p>
        </p:txBody>
      </p:sp>
      <p:sp>
        <p:nvSpPr>
          <p:cNvPr id="52226" name="Title 1">
            <a:extLst>
              <a:ext uri="{FF2B5EF4-FFF2-40B4-BE49-F238E27FC236}">
                <a16:creationId xmlns:a16="http://schemas.microsoft.com/office/drawing/2014/main" id="{CECAAD6F-087C-4A93-CC13-22317326FC9C}"/>
              </a:ext>
            </a:extLst>
          </p:cNvPr>
          <p:cNvSpPr>
            <a:spLocks noGrp="1"/>
          </p:cNvSpPr>
          <p:nvPr>
            <p:ph type="title"/>
          </p:nvPr>
        </p:nvSpPr>
        <p:spPr/>
        <p:txBody>
          <a:bodyPr/>
          <a:lstStyle/>
          <a:p>
            <a:pPr eaLnBrk="1" fontAlgn="auto" hangingPunct="1">
              <a:spcAft>
                <a:spcPts val="0"/>
              </a:spcAft>
              <a:defRPr/>
            </a:pPr>
            <a:r>
              <a:rPr lang="en-GB" altLang="en-US" dirty="0">
                <a:solidFill>
                  <a:schemeClr val="tx1"/>
                </a:solidFill>
              </a:rPr>
              <a:t>Menopause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38D9AA36-2941-7638-5522-346002A083AF}"/>
              </a:ext>
            </a:extLst>
          </p:cNvPr>
          <p:cNvSpPr>
            <a:spLocks noGrp="1" noChangeArrowheads="1"/>
          </p:cNvSpPr>
          <p:nvPr>
            <p:ph idx="1"/>
          </p:nvPr>
        </p:nvSpPr>
        <p:spPr>
          <a:xfrm>
            <a:off x="457200" y="274638"/>
            <a:ext cx="3455988" cy="6126162"/>
          </a:xfrm>
        </p:spPr>
        <p:txBody>
          <a:bodyPr/>
          <a:lstStyle/>
          <a:p>
            <a:pPr eaLnBrk="1" hangingPunct="1">
              <a:lnSpc>
                <a:spcPct val="80000"/>
              </a:lnSpc>
              <a:buFont typeface="Wingdings" pitchFamily="2" charset="2"/>
              <a:buChar char="v"/>
            </a:pPr>
            <a:endParaRPr lang="en-GB" altLang="en-US" sz="5600"/>
          </a:p>
          <a:p>
            <a:pPr eaLnBrk="1" hangingPunct="1">
              <a:lnSpc>
                <a:spcPct val="80000"/>
              </a:lnSpc>
              <a:buFont typeface="Wingdings" pitchFamily="2" charset="2"/>
              <a:buChar char="v"/>
            </a:pPr>
            <a:endParaRPr lang="en-GB" altLang="en-US" sz="5600"/>
          </a:p>
          <a:p>
            <a:pPr eaLnBrk="1" hangingPunct="1">
              <a:lnSpc>
                <a:spcPct val="80000"/>
              </a:lnSpc>
              <a:buFont typeface="Wingdings" pitchFamily="2" charset="2"/>
              <a:buChar char="v"/>
            </a:pPr>
            <a:r>
              <a:rPr lang="en-GB" altLang="en-US" sz="5600"/>
              <a:t>Think of two things that you believe make you happy….</a:t>
            </a:r>
            <a:endParaRPr lang="en-US" altLang="en-US" sz="5600"/>
          </a:p>
        </p:txBody>
      </p:sp>
      <p:pic>
        <p:nvPicPr>
          <p:cNvPr id="35843" name="Picture 2">
            <a:extLst>
              <a:ext uri="{FF2B5EF4-FFF2-40B4-BE49-F238E27FC236}">
                <a16:creationId xmlns:a16="http://schemas.microsoft.com/office/drawing/2014/main" id="{E7C2BC93-9817-D8FE-532C-0D6943270C2A}"/>
              </a:ext>
            </a:extLst>
          </p:cNvPr>
          <p:cNvPicPr>
            <a:picLocks noChangeAspect="1" noChangeArrowheads="1"/>
          </p:cNvPicPr>
          <p:nvPr/>
        </p:nvPicPr>
        <p:blipFill>
          <a:blip r:embed="rId2"/>
          <a:srcRect/>
          <a:stretch>
            <a:fillRect/>
          </a:stretch>
        </p:blipFill>
        <p:spPr bwMode="auto">
          <a:xfrm>
            <a:off x="4397375" y="995363"/>
            <a:ext cx="3135313" cy="518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0E161432-FC6A-B912-F8AF-99C8DC3BF59A}"/>
              </a:ext>
            </a:extLst>
          </p:cNvPr>
          <p:cNvSpPr>
            <a:spLocks noGrp="1" noChangeArrowheads="1"/>
          </p:cNvSpPr>
          <p:nvPr>
            <p:ph idx="1"/>
          </p:nvPr>
        </p:nvSpPr>
        <p:spPr/>
        <p:txBody>
          <a:bodyPr/>
          <a:lstStyle/>
          <a:p>
            <a:pPr eaLnBrk="1" hangingPunct="1">
              <a:buFont typeface="Wingdings" pitchFamily="2" charset="2"/>
              <a:buChar char="v"/>
            </a:pPr>
            <a:r>
              <a:rPr lang="en-GB" altLang="en-US" sz="3200"/>
              <a:t>Definition is a slippery concept </a:t>
            </a:r>
          </a:p>
          <a:p>
            <a:pPr eaLnBrk="1" hangingPunct="1">
              <a:buFont typeface="Wingdings" pitchFamily="2" charset="2"/>
              <a:buChar char="v"/>
            </a:pPr>
            <a:r>
              <a:rPr lang="en-GB" altLang="en-US" sz="3200"/>
              <a:t>Pleasure and absence of pain</a:t>
            </a:r>
          </a:p>
          <a:p>
            <a:pPr eaLnBrk="1" hangingPunct="1">
              <a:buFont typeface="Wingdings" pitchFamily="2" charset="2"/>
              <a:buChar char="v"/>
            </a:pPr>
            <a:r>
              <a:rPr lang="en-GB" altLang="en-US" sz="3200"/>
              <a:t>Distinction between immediate joy or pleasure and longer lasting satisfaction</a:t>
            </a:r>
          </a:p>
          <a:p>
            <a:pPr eaLnBrk="1" hangingPunct="1">
              <a:buFont typeface="Wingdings" pitchFamily="2" charset="2"/>
              <a:buChar char="v"/>
            </a:pPr>
            <a:r>
              <a:rPr lang="en-GB" altLang="en-US" sz="3200"/>
              <a:t>Quality of life</a:t>
            </a:r>
          </a:p>
          <a:p>
            <a:pPr eaLnBrk="1" hangingPunct="1">
              <a:buFont typeface="Wingdings" pitchFamily="2" charset="2"/>
              <a:buChar char="v"/>
            </a:pPr>
            <a:r>
              <a:rPr lang="en-GB" altLang="en-US" sz="3200"/>
              <a:t>Feelings of contentment, enjoyment, confidence and engagement with the world are all a part of mental wellbeing</a:t>
            </a:r>
          </a:p>
          <a:p>
            <a:pPr eaLnBrk="1" hangingPunct="1">
              <a:buFont typeface="Wingdings" pitchFamily="2" charset="2"/>
              <a:buChar char="v"/>
            </a:pPr>
            <a:r>
              <a:rPr lang="en-GB" altLang="en-US" sz="3200"/>
              <a:t>Implicit comparison with expectation.</a:t>
            </a:r>
            <a:endParaRPr lang="en-US" altLang="en-US" sz="3200"/>
          </a:p>
        </p:txBody>
      </p:sp>
      <p:sp>
        <p:nvSpPr>
          <p:cNvPr id="13314" name="Rectangle 2">
            <a:extLst>
              <a:ext uri="{FF2B5EF4-FFF2-40B4-BE49-F238E27FC236}">
                <a16:creationId xmlns:a16="http://schemas.microsoft.com/office/drawing/2014/main" id="{E7F375A1-CDCE-E3FD-B8E0-1A6124505FFE}"/>
              </a:ext>
            </a:extLst>
          </p:cNvPr>
          <p:cNvSpPr>
            <a:spLocks noGrp="1" noChangeArrowheads="1"/>
          </p:cNvSpPr>
          <p:nvPr>
            <p:ph type="title"/>
          </p:nvPr>
        </p:nvSpPr>
        <p:spPr/>
        <p:txBody>
          <a:bodyPr/>
          <a:lstStyle/>
          <a:p>
            <a:pPr eaLnBrk="1" fontAlgn="auto" hangingPunct="1">
              <a:spcAft>
                <a:spcPts val="0"/>
              </a:spcAft>
              <a:defRPr/>
            </a:pPr>
            <a:r>
              <a:rPr lang="en-GB" altLang="en-US" dirty="0"/>
              <a:t>Happiness</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723FC067-9C28-7BA5-896C-CBE0F6817274}"/>
              </a:ext>
            </a:extLst>
          </p:cNvPr>
          <p:cNvSpPr>
            <a:spLocks noGrp="1"/>
          </p:cNvSpPr>
          <p:nvPr>
            <p:ph idx="1"/>
          </p:nvPr>
        </p:nvSpPr>
        <p:spPr>
          <a:xfrm>
            <a:off x="468313" y="1341438"/>
            <a:ext cx="8424862" cy="5256212"/>
          </a:xfrm>
        </p:spPr>
        <p:txBody>
          <a:bodyPr rtlCol="0">
            <a:normAutofit fontScale="92500" lnSpcReduction="10000"/>
          </a:bodyPr>
          <a:lstStyle/>
          <a:p>
            <a:pPr marL="365760" indent="-256032" eaLnBrk="1" fontAlgn="auto" hangingPunct="1">
              <a:spcAft>
                <a:spcPts val="0"/>
              </a:spcAft>
              <a:buFont typeface="Wingdings 3"/>
              <a:buChar char=""/>
              <a:defRPr/>
            </a:pPr>
            <a:r>
              <a:rPr lang="en-GB" altLang="en-US" dirty="0"/>
              <a:t>Consultant Psychiatrist and Director of Research, Southern Health NHS Foundation Trust</a:t>
            </a:r>
          </a:p>
          <a:p>
            <a:pPr marL="365760" indent="-256032" eaLnBrk="1" fontAlgn="auto" hangingPunct="1">
              <a:spcAft>
                <a:spcPts val="0"/>
              </a:spcAft>
              <a:buFont typeface="Wingdings 3"/>
              <a:buChar char=""/>
              <a:defRPr/>
            </a:pPr>
            <a:r>
              <a:rPr lang="en-GB" altLang="en-US" dirty="0"/>
              <a:t>Visiting Professor – University of Portsmouth</a:t>
            </a:r>
          </a:p>
          <a:p>
            <a:pPr marL="365760" indent="-256032" eaLnBrk="1" fontAlgn="auto" hangingPunct="1">
              <a:spcAft>
                <a:spcPts val="0"/>
              </a:spcAft>
              <a:buFont typeface="Wingdings 3"/>
              <a:buChar char=""/>
              <a:defRPr/>
            </a:pPr>
            <a:r>
              <a:rPr lang="en-GB" altLang="en-US" dirty="0"/>
              <a:t>Mental Health Clinical Lead, Wessex Academic Health Sciences Network</a:t>
            </a:r>
          </a:p>
          <a:p>
            <a:pPr marL="365760" indent="-256032" eaLnBrk="1" fontAlgn="auto" hangingPunct="1">
              <a:spcAft>
                <a:spcPts val="0"/>
              </a:spcAft>
              <a:buFont typeface="Wingdings 3"/>
              <a:buChar char=""/>
              <a:defRPr/>
            </a:pPr>
            <a:r>
              <a:rPr lang="en-GB" altLang="en-US" dirty="0"/>
              <a:t>Mental Health Clinical Lead, Wessex Clinical Research Network</a:t>
            </a:r>
          </a:p>
          <a:p>
            <a:pPr marL="365760" indent="-256032" eaLnBrk="1" fontAlgn="auto" hangingPunct="1">
              <a:spcAft>
                <a:spcPts val="0"/>
              </a:spcAft>
              <a:buFont typeface="Wingdings 3"/>
              <a:buChar char=""/>
              <a:defRPr/>
            </a:pPr>
            <a:r>
              <a:rPr lang="en-GB" altLang="en-US" dirty="0"/>
              <a:t>International Advisor, Culture and Health: The Centre for Applied Research and Evaluation International Foundation (</a:t>
            </a:r>
            <a:r>
              <a:rPr lang="en-GB" altLang="en-US" dirty="0" err="1"/>
              <a:t>Careif</a:t>
            </a:r>
            <a:r>
              <a:rPr lang="en-GB" altLang="en-US" dirty="0"/>
              <a:t>)</a:t>
            </a:r>
          </a:p>
          <a:p>
            <a:pPr marL="365760" indent="-256032" eaLnBrk="1" fontAlgn="auto" hangingPunct="1">
              <a:spcAft>
                <a:spcPts val="0"/>
              </a:spcAft>
              <a:buFont typeface="Wingdings 3"/>
              <a:buChar char=""/>
              <a:defRPr/>
            </a:pPr>
            <a:r>
              <a:rPr lang="en-GB" altLang="en-US" dirty="0"/>
              <a:t>NICE Fellow 2010 – 2013</a:t>
            </a:r>
          </a:p>
          <a:p>
            <a:pPr marL="365760" indent="-256032" eaLnBrk="1" fontAlgn="auto" hangingPunct="1">
              <a:spcAft>
                <a:spcPts val="0"/>
              </a:spcAft>
              <a:buFont typeface="Wingdings 3"/>
              <a:buChar char=""/>
              <a:defRPr/>
            </a:pPr>
            <a:r>
              <a:rPr lang="en-GB" altLang="en-US" dirty="0"/>
              <a:t>Authored books and publications in peer reviewed journals</a:t>
            </a:r>
          </a:p>
        </p:txBody>
      </p:sp>
      <p:sp>
        <p:nvSpPr>
          <p:cNvPr id="15362" name="Title 1">
            <a:extLst>
              <a:ext uri="{FF2B5EF4-FFF2-40B4-BE49-F238E27FC236}">
                <a16:creationId xmlns:a16="http://schemas.microsoft.com/office/drawing/2014/main" id="{B0FA0EF0-B2A8-A502-9607-37DED01D19BE}"/>
              </a:ext>
            </a:extLst>
          </p:cNvPr>
          <p:cNvSpPr>
            <a:spLocks noGrp="1"/>
          </p:cNvSpPr>
          <p:nvPr>
            <p:ph type="title"/>
          </p:nvPr>
        </p:nvSpPr>
        <p:spPr>
          <a:xfrm>
            <a:off x="685800" y="0"/>
            <a:ext cx="5770563" cy="1081088"/>
          </a:xfrm>
        </p:spPr>
        <p:txBody>
          <a:bodyPr>
            <a:normAutofit fontScale="90000"/>
          </a:bodyPr>
          <a:lstStyle/>
          <a:p>
            <a:pPr eaLnBrk="1" fontAlgn="auto" hangingPunct="1">
              <a:spcAft>
                <a:spcPts val="0"/>
              </a:spcAft>
              <a:defRPr/>
            </a:pPr>
            <a:br>
              <a:rPr lang="en-GB" altLang="en-US" dirty="0"/>
            </a:br>
            <a:r>
              <a:rPr lang="en-GB" altLang="en-US" dirty="0"/>
              <a:t>About 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458F9D1C-1E47-2AAE-9133-C6C3E4B55A56}"/>
              </a:ext>
            </a:extLst>
          </p:cNvPr>
          <p:cNvSpPr>
            <a:spLocks noGrp="1"/>
          </p:cNvSpPr>
          <p:nvPr>
            <p:ph idx="1"/>
          </p:nvPr>
        </p:nvSpPr>
        <p:spPr>
          <a:xfrm>
            <a:off x="457200" y="1481138"/>
            <a:ext cx="8229600" cy="5027612"/>
          </a:xfrm>
        </p:spPr>
        <p:txBody>
          <a:bodyPr/>
          <a:lstStyle/>
          <a:p>
            <a:pPr eaLnBrk="1" hangingPunct="1">
              <a:lnSpc>
                <a:spcPct val="90000"/>
              </a:lnSpc>
            </a:pPr>
            <a:r>
              <a:rPr lang="en-GB" altLang="en-US" sz="2500"/>
              <a:t>Name three aspects of your life - from your perspective - that you would change</a:t>
            </a:r>
          </a:p>
          <a:p>
            <a:pPr eaLnBrk="1" hangingPunct="1">
              <a:lnSpc>
                <a:spcPct val="90000"/>
              </a:lnSpc>
            </a:pPr>
            <a:endParaRPr lang="en-GB" altLang="en-US" sz="2500"/>
          </a:p>
          <a:p>
            <a:pPr eaLnBrk="1" hangingPunct="1">
              <a:lnSpc>
                <a:spcPct val="90000"/>
              </a:lnSpc>
            </a:pPr>
            <a:r>
              <a:rPr lang="en-GB" altLang="en-US" sz="2500"/>
              <a:t>Now look at your life from someone else's perspective; how would they view your life?</a:t>
            </a:r>
          </a:p>
          <a:p>
            <a:pPr eaLnBrk="1" hangingPunct="1">
              <a:lnSpc>
                <a:spcPct val="90000"/>
              </a:lnSpc>
              <a:buFont typeface="Wingdings 3" pitchFamily="2" charset="2"/>
              <a:buNone/>
            </a:pPr>
            <a:endParaRPr lang="en-GB" altLang="en-US" sz="2500"/>
          </a:p>
          <a:p>
            <a:pPr lvl="1" eaLnBrk="1" hangingPunct="1">
              <a:lnSpc>
                <a:spcPct val="90000"/>
              </a:lnSpc>
            </a:pPr>
            <a:r>
              <a:rPr lang="en-GB" altLang="en-US" sz="2100"/>
              <a:t>Social</a:t>
            </a:r>
          </a:p>
          <a:p>
            <a:pPr lvl="1" eaLnBrk="1" hangingPunct="1">
              <a:lnSpc>
                <a:spcPct val="90000"/>
              </a:lnSpc>
            </a:pPr>
            <a:r>
              <a:rPr lang="en-GB" altLang="en-US" sz="2100"/>
              <a:t>Professional</a:t>
            </a:r>
          </a:p>
          <a:p>
            <a:pPr lvl="1" eaLnBrk="1" hangingPunct="1">
              <a:lnSpc>
                <a:spcPct val="90000"/>
              </a:lnSpc>
            </a:pPr>
            <a:r>
              <a:rPr lang="en-GB" altLang="en-US" sz="2100"/>
              <a:t>Relational</a:t>
            </a:r>
          </a:p>
          <a:p>
            <a:pPr lvl="1" eaLnBrk="1" hangingPunct="1">
              <a:lnSpc>
                <a:spcPct val="90000"/>
              </a:lnSpc>
            </a:pPr>
            <a:r>
              <a:rPr lang="en-GB" altLang="en-US" sz="2100"/>
              <a:t>Material</a:t>
            </a:r>
          </a:p>
          <a:p>
            <a:pPr eaLnBrk="1" hangingPunct="1">
              <a:lnSpc>
                <a:spcPct val="90000"/>
              </a:lnSpc>
            </a:pPr>
            <a:endParaRPr lang="en-GB" altLang="en-US" sz="2500"/>
          </a:p>
          <a:p>
            <a:pPr eaLnBrk="1" hangingPunct="1">
              <a:lnSpc>
                <a:spcPct val="90000"/>
              </a:lnSpc>
            </a:pPr>
            <a:r>
              <a:rPr lang="en-GB" altLang="en-US" sz="2500"/>
              <a:t>Our state of mind can transpose our view of our lives and make specific aspects seem good or bad</a:t>
            </a:r>
          </a:p>
        </p:txBody>
      </p:sp>
      <p:sp>
        <p:nvSpPr>
          <p:cNvPr id="2" name="Title 1">
            <a:extLst>
              <a:ext uri="{FF2B5EF4-FFF2-40B4-BE49-F238E27FC236}">
                <a16:creationId xmlns:a16="http://schemas.microsoft.com/office/drawing/2014/main" id="{9F0738C9-63CE-77DB-B918-116A9EE66760}"/>
              </a:ext>
            </a:extLst>
          </p:cNvPr>
          <p:cNvSpPr>
            <a:spLocks noGrp="1"/>
          </p:cNvSpPr>
          <p:nvPr>
            <p:ph type="title"/>
          </p:nvPr>
        </p:nvSpPr>
        <p:spPr/>
        <p:txBody>
          <a:bodyPr/>
          <a:lstStyle/>
          <a:p>
            <a:pPr eaLnBrk="1" fontAlgn="auto" hangingPunct="1">
              <a:spcAft>
                <a:spcPts val="0"/>
              </a:spcAft>
              <a:defRPr/>
            </a:pPr>
            <a:r>
              <a:rPr lang="en-GB" dirty="0"/>
              <a:t>Perspective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BA77F306-0D66-A727-BBD1-A78E49528CE7}"/>
              </a:ext>
            </a:extLst>
          </p:cNvPr>
          <p:cNvSpPr>
            <a:spLocks noGrp="1"/>
          </p:cNvSpPr>
          <p:nvPr>
            <p:ph idx="1"/>
          </p:nvPr>
        </p:nvSpPr>
        <p:spPr>
          <a:xfrm>
            <a:off x="457200" y="1182688"/>
            <a:ext cx="8229600" cy="5230812"/>
          </a:xfrm>
        </p:spPr>
        <p:txBody>
          <a:bodyPr/>
          <a:lstStyle/>
          <a:p>
            <a:pPr eaLnBrk="1" hangingPunct="1"/>
            <a:r>
              <a:rPr lang="en-GB" altLang="en-US"/>
              <a:t>“A state of mental or emotional strain or tension resulting</a:t>
            </a:r>
          </a:p>
          <a:p>
            <a:pPr eaLnBrk="1" hangingPunct="1">
              <a:buFont typeface="Wingdings 3" pitchFamily="2" charset="2"/>
              <a:buNone/>
            </a:pPr>
            <a:r>
              <a:rPr lang="en-GB" altLang="en-US"/>
              <a:t>   from adverse or demanding circumstances.”</a:t>
            </a:r>
          </a:p>
          <a:p>
            <a:pPr eaLnBrk="1" hangingPunct="1"/>
            <a:endParaRPr lang="en-GB" altLang="en-US"/>
          </a:p>
          <a:p>
            <a:pPr eaLnBrk="1" hangingPunct="1"/>
            <a:r>
              <a:rPr lang="en-GB" altLang="en-US"/>
              <a:t>						OED, accessed 2015</a:t>
            </a:r>
          </a:p>
          <a:p>
            <a:pPr eaLnBrk="1" hangingPunct="1">
              <a:buFont typeface="Wingdings 3" pitchFamily="2" charset="2"/>
              <a:buNone/>
            </a:pPr>
            <a:endParaRPr lang="en-GB" altLang="en-US"/>
          </a:p>
          <a:p>
            <a:pPr eaLnBrk="1" hangingPunct="1"/>
            <a:r>
              <a:rPr lang="en-GB" altLang="en-US"/>
              <a:t>Stress can manifest in many different ways – How do you experience stress?</a:t>
            </a:r>
          </a:p>
          <a:p>
            <a:pPr eaLnBrk="1" hangingPunct="1"/>
            <a:endParaRPr lang="en-GB" altLang="en-US"/>
          </a:p>
          <a:p>
            <a:pPr eaLnBrk="1" hangingPunct="1"/>
            <a:r>
              <a:rPr lang="en-GB" altLang="en-US"/>
              <a:t>Coping mechanisms</a:t>
            </a:r>
          </a:p>
          <a:p>
            <a:pPr lvl="1" eaLnBrk="1" hangingPunct="1"/>
            <a:r>
              <a:rPr lang="en-GB" altLang="en-US"/>
              <a:t>Everyone has different ways</a:t>
            </a:r>
          </a:p>
          <a:p>
            <a:pPr lvl="1" eaLnBrk="1" hangingPunct="1"/>
            <a:r>
              <a:rPr lang="en-GB" altLang="en-US"/>
              <a:t>Important to make sure they are healthy and not destructive</a:t>
            </a:r>
          </a:p>
        </p:txBody>
      </p:sp>
      <p:sp>
        <p:nvSpPr>
          <p:cNvPr id="2" name="Title 1">
            <a:extLst>
              <a:ext uri="{FF2B5EF4-FFF2-40B4-BE49-F238E27FC236}">
                <a16:creationId xmlns:a16="http://schemas.microsoft.com/office/drawing/2014/main" id="{AF9D495C-3350-C46B-1342-D1CD05FE0F0C}"/>
              </a:ext>
            </a:extLst>
          </p:cNvPr>
          <p:cNvSpPr>
            <a:spLocks noGrp="1"/>
          </p:cNvSpPr>
          <p:nvPr>
            <p:ph type="title"/>
          </p:nvPr>
        </p:nvSpPr>
        <p:spPr/>
        <p:txBody>
          <a:bodyPr/>
          <a:lstStyle/>
          <a:p>
            <a:pPr eaLnBrk="1" fontAlgn="auto" hangingPunct="1">
              <a:spcAft>
                <a:spcPts val="0"/>
              </a:spcAft>
              <a:defRPr/>
            </a:pPr>
            <a:r>
              <a:rPr lang="en-GB" dirty="0"/>
              <a:t>Stress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11DE-9B88-D5AB-FC2D-A6547796DDEA}"/>
              </a:ext>
            </a:extLst>
          </p:cNvPr>
          <p:cNvSpPr>
            <a:spLocks noGrp="1"/>
          </p:cNvSpPr>
          <p:nvPr>
            <p:ph type="title"/>
          </p:nvPr>
        </p:nvSpPr>
        <p:spPr/>
        <p:txBody>
          <a:bodyPr>
            <a:noAutofit/>
          </a:bodyPr>
          <a:lstStyle/>
          <a:p>
            <a:pPr eaLnBrk="1" hangingPunct="1">
              <a:defRPr/>
            </a:pPr>
            <a:r>
              <a:rPr lang="en-GB" sz="2800" dirty="0">
                <a:effectLst>
                  <a:outerShdw blurRad="38100" dist="38100" dir="2700000" algn="tl">
                    <a:srgbClr val="000000">
                      <a:alpha val="43137"/>
                    </a:srgbClr>
                  </a:outerShdw>
                </a:effectLst>
                <a:latin typeface="Century Gothic" pitchFamily="34" charset="0"/>
              </a:rPr>
              <a:t>What is stress and why is it important?</a:t>
            </a:r>
          </a:p>
        </p:txBody>
      </p:sp>
      <p:sp>
        <p:nvSpPr>
          <p:cNvPr id="30723" name="Content Placeholder 2">
            <a:extLst>
              <a:ext uri="{FF2B5EF4-FFF2-40B4-BE49-F238E27FC236}">
                <a16:creationId xmlns:a16="http://schemas.microsoft.com/office/drawing/2014/main" id="{6159DF6E-B3E5-4A7F-9112-7B8E39C31836}"/>
              </a:ext>
            </a:extLst>
          </p:cNvPr>
          <p:cNvSpPr>
            <a:spLocks noGrp="1"/>
          </p:cNvSpPr>
          <p:nvPr>
            <p:ph idx="1"/>
          </p:nvPr>
        </p:nvSpPr>
        <p:spPr/>
        <p:txBody>
          <a:bodyPr/>
          <a:lstStyle/>
          <a:p>
            <a:pPr marL="0" indent="0" algn="ctr" eaLnBrk="1" hangingPunct="1">
              <a:buFont typeface="Wingdings 3" pitchFamily="2" charset="2"/>
              <a:buNone/>
            </a:pPr>
            <a:r>
              <a:rPr lang="en-GB" altLang="en-US" sz="2000" b="1">
                <a:latin typeface="Century Gothic" panose="020B0502020202020204" pitchFamily="34" charset="0"/>
              </a:rPr>
              <a:t>Stress</a:t>
            </a:r>
          </a:p>
        </p:txBody>
      </p:sp>
      <p:sp>
        <p:nvSpPr>
          <p:cNvPr id="8" name="Rectangle 7">
            <a:extLst>
              <a:ext uri="{FF2B5EF4-FFF2-40B4-BE49-F238E27FC236}">
                <a16:creationId xmlns:a16="http://schemas.microsoft.com/office/drawing/2014/main" id="{FA372BC7-0D47-9BD8-B2E9-38BA96A87C5F}"/>
              </a:ext>
            </a:extLst>
          </p:cNvPr>
          <p:cNvSpPr/>
          <p:nvPr/>
        </p:nvSpPr>
        <p:spPr>
          <a:xfrm>
            <a:off x="1116013" y="2276475"/>
            <a:ext cx="1655762"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Anxiety</a:t>
            </a:r>
          </a:p>
        </p:txBody>
      </p:sp>
      <p:sp>
        <p:nvSpPr>
          <p:cNvPr id="9" name="Rectangle 8">
            <a:extLst>
              <a:ext uri="{FF2B5EF4-FFF2-40B4-BE49-F238E27FC236}">
                <a16:creationId xmlns:a16="http://schemas.microsoft.com/office/drawing/2014/main" id="{E17A27DE-98CF-7146-12EC-D7D791C6D33A}"/>
              </a:ext>
            </a:extLst>
          </p:cNvPr>
          <p:cNvSpPr/>
          <p:nvPr/>
        </p:nvSpPr>
        <p:spPr>
          <a:xfrm>
            <a:off x="5651500" y="5013325"/>
            <a:ext cx="165576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Depression</a:t>
            </a:r>
          </a:p>
        </p:txBody>
      </p:sp>
      <p:sp>
        <p:nvSpPr>
          <p:cNvPr id="10" name="Rectangle 9">
            <a:extLst>
              <a:ext uri="{FF2B5EF4-FFF2-40B4-BE49-F238E27FC236}">
                <a16:creationId xmlns:a16="http://schemas.microsoft.com/office/drawing/2014/main" id="{B408D772-84E9-AA98-25B6-5205D8672956}"/>
              </a:ext>
            </a:extLst>
          </p:cNvPr>
          <p:cNvSpPr/>
          <p:nvPr/>
        </p:nvSpPr>
        <p:spPr>
          <a:xfrm>
            <a:off x="6588125" y="3860800"/>
            <a:ext cx="165576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Sleep</a:t>
            </a:r>
          </a:p>
          <a:p>
            <a:pPr algn="ctr">
              <a:defRPr/>
            </a:pPr>
            <a:r>
              <a:rPr lang="en-GB" dirty="0">
                <a:solidFill>
                  <a:schemeClr val="tx1"/>
                </a:solidFill>
                <a:latin typeface="Century Gothic" pitchFamily="34" charset="0"/>
              </a:rPr>
              <a:t>Problems</a:t>
            </a:r>
          </a:p>
        </p:txBody>
      </p:sp>
      <p:sp>
        <p:nvSpPr>
          <p:cNvPr id="11" name="Rectangle 10">
            <a:extLst>
              <a:ext uri="{FF2B5EF4-FFF2-40B4-BE49-F238E27FC236}">
                <a16:creationId xmlns:a16="http://schemas.microsoft.com/office/drawing/2014/main" id="{40741B10-09D9-6F31-5D9E-91CE7ADE9CFE}"/>
              </a:ext>
            </a:extLst>
          </p:cNvPr>
          <p:cNvSpPr/>
          <p:nvPr/>
        </p:nvSpPr>
        <p:spPr>
          <a:xfrm>
            <a:off x="1979613" y="5013325"/>
            <a:ext cx="1657350"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Low</a:t>
            </a:r>
          </a:p>
          <a:p>
            <a:pPr algn="ctr">
              <a:defRPr/>
            </a:pPr>
            <a:r>
              <a:rPr lang="en-GB" dirty="0">
                <a:solidFill>
                  <a:schemeClr val="tx1"/>
                </a:solidFill>
                <a:latin typeface="Century Gothic" pitchFamily="34" charset="0"/>
              </a:rPr>
              <a:t>Self-Esteem</a:t>
            </a:r>
          </a:p>
        </p:txBody>
      </p:sp>
      <p:sp>
        <p:nvSpPr>
          <p:cNvPr id="12" name="Rectangle 11">
            <a:extLst>
              <a:ext uri="{FF2B5EF4-FFF2-40B4-BE49-F238E27FC236}">
                <a16:creationId xmlns:a16="http://schemas.microsoft.com/office/drawing/2014/main" id="{E1B1359E-A39E-81D0-A4CC-2EDB55A0A393}"/>
              </a:ext>
            </a:extLst>
          </p:cNvPr>
          <p:cNvSpPr/>
          <p:nvPr/>
        </p:nvSpPr>
        <p:spPr>
          <a:xfrm>
            <a:off x="971550" y="3573463"/>
            <a:ext cx="2160588" cy="719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Low</a:t>
            </a:r>
          </a:p>
          <a:p>
            <a:pPr algn="ctr">
              <a:defRPr/>
            </a:pPr>
            <a:r>
              <a:rPr lang="en-GB" dirty="0">
                <a:solidFill>
                  <a:schemeClr val="tx1"/>
                </a:solidFill>
                <a:latin typeface="Century Gothic" pitchFamily="34" charset="0"/>
              </a:rPr>
              <a:t>Self-Confidence</a:t>
            </a:r>
          </a:p>
        </p:txBody>
      </p:sp>
      <p:sp>
        <p:nvSpPr>
          <p:cNvPr id="13" name="Rectangle 12">
            <a:extLst>
              <a:ext uri="{FF2B5EF4-FFF2-40B4-BE49-F238E27FC236}">
                <a16:creationId xmlns:a16="http://schemas.microsoft.com/office/drawing/2014/main" id="{4FF9C4EC-037C-5822-5021-7AB760CE19D1}"/>
              </a:ext>
            </a:extLst>
          </p:cNvPr>
          <p:cNvSpPr/>
          <p:nvPr/>
        </p:nvSpPr>
        <p:spPr>
          <a:xfrm>
            <a:off x="3995738" y="5445125"/>
            <a:ext cx="1655762"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Anger</a:t>
            </a:r>
          </a:p>
        </p:txBody>
      </p:sp>
      <p:sp>
        <p:nvSpPr>
          <p:cNvPr id="14" name="Rectangle 13">
            <a:extLst>
              <a:ext uri="{FF2B5EF4-FFF2-40B4-BE49-F238E27FC236}">
                <a16:creationId xmlns:a16="http://schemas.microsoft.com/office/drawing/2014/main" id="{DCB1B532-629E-B5DE-03D9-A780E738FE61}"/>
              </a:ext>
            </a:extLst>
          </p:cNvPr>
          <p:cNvSpPr/>
          <p:nvPr/>
        </p:nvSpPr>
        <p:spPr>
          <a:xfrm>
            <a:off x="6804025" y="2276475"/>
            <a:ext cx="165576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Panic Attacks</a:t>
            </a:r>
          </a:p>
        </p:txBody>
      </p:sp>
      <p:cxnSp>
        <p:nvCxnSpPr>
          <p:cNvPr id="16" name="Straight Arrow Connector 15">
            <a:extLst>
              <a:ext uri="{FF2B5EF4-FFF2-40B4-BE49-F238E27FC236}">
                <a16:creationId xmlns:a16="http://schemas.microsoft.com/office/drawing/2014/main" id="{99C99142-B12B-D281-1BFB-F342E30BD51D}"/>
              </a:ext>
            </a:extLst>
          </p:cNvPr>
          <p:cNvCxnSpPr/>
          <p:nvPr/>
        </p:nvCxnSpPr>
        <p:spPr>
          <a:xfrm flipH="1">
            <a:off x="2555875" y="2060575"/>
            <a:ext cx="1944688"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06FA54F-2B55-4FE2-B7A7-66C2F72DDBDB}"/>
              </a:ext>
            </a:extLst>
          </p:cNvPr>
          <p:cNvCxnSpPr/>
          <p:nvPr/>
        </p:nvCxnSpPr>
        <p:spPr>
          <a:xfrm flipH="1">
            <a:off x="2916238" y="2060575"/>
            <a:ext cx="1584325" cy="1728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E1455FA-F4F2-4881-2215-A9DEFAD197F5}"/>
              </a:ext>
            </a:extLst>
          </p:cNvPr>
          <p:cNvCxnSpPr/>
          <p:nvPr/>
        </p:nvCxnSpPr>
        <p:spPr>
          <a:xfrm flipH="1">
            <a:off x="3275013" y="2060575"/>
            <a:ext cx="1225550" cy="3024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008CC4B-0D6F-A323-E70C-31A7083747AB}"/>
              </a:ext>
            </a:extLst>
          </p:cNvPr>
          <p:cNvCxnSpPr>
            <a:endCxn id="13" idx="0"/>
          </p:cNvCxnSpPr>
          <p:nvPr/>
        </p:nvCxnSpPr>
        <p:spPr>
          <a:xfrm>
            <a:off x="4500563" y="2060575"/>
            <a:ext cx="323850" cy="3384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4EE1827-A894-F03C-EA3D-33154642B45A}"/>
              </a:ext>
            </a:extLst>
          </p:cNvPr>
          <p:cNvCxnSpPr/>
          <p:nvPr/>
        </p:nvCxnSpPr>
        <p:spPr>
          <a:xfrm>
            <a:off x="4500563" y="2060575"/>
            <a:ext cx="1798637" cy="2808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8E43C55-6D17-89B4-C305-114BDF68533F}"/>
              </a:ext>
            </a:extLst>
          </p:cNvPr>
          <p:cNvCxnSpPr/>
          <p:nvPr/>
        </p:nvCxnSpPr>
        <p:spPr>
          <a:xfrm>
            <a:off x="4500563" y="2060575"/>
            <a:ext cx="2374900" cy="1873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B555B3F-0FE4-F2B4-EB09-8BE6CDB1E8FA}"/>
              </a:ext>
            </a:extLst>
          </p:cNvPr>
          <p:cNvCxnSpPr/>
          <p:nvPr/>
        </p:nvCxnSpPr>
        <p:spPr>
          <a:xfrm>
            <a:off x="4500563" y="2060575"/>
            <a:ext cx="2592387"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par>
                                <p:cTn id="14" presetID="22" presetClass="entr" presetSubtype="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par>
                                <p:cTn id="17" presetID="22" presetClass="entr" presetSubtype="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8"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2" presetClass="entr" presetSubtype="8"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7" presetClass="entr" presetSubtype="2"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7" presetClass="entr" presetSubtype="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par>
                                <p:cTn id="34" presetID="7" presetClass="entr" presetSubtype="2"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par>
                                <p:cTn id="38" presetID="7"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7" presetClass="entr" presetSubtype="8"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par>
                                <p:cTn id="46" presetID="7" presetClass="entr" presetSubtype="4"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7" presetClass="entr" presetSubtype="8"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75F3-1CEA-427C-45A8-D8780F5CEEE5}"/>
              </a:ext>
            </a:extLst>
          </p:cNvPr>
          <p:cNvSpPr>
            <a:spLocks noGrp="1"/>
          </p:cNvSpPr>
          <p:nvPr>
            <p:ph type="title"/>
          </p:nvPr>
        </p:nvSpPr>
        <p:spPr/>
        <p:txBody>
          <a:bodyPr>
            <a:noAutofit/>
          </a:bodyPr>
          <a:lstStyle/>
          <a:p>
            <a:pPr eaLnBrk="1" hangingPunct="1">
              <a:defRPr/>
            </a:pPr>
            <a:r>
              <a:rPr lang="en-GB" sz="2800" dirty="0">
                <a:effectLst>
                  <a:outerShdw blurRad="38100" dist="38100" dir="2700000" algn="tl">
                    <a:srgbClr val="000000">
                      <a:alpha val="43137"/>
                    </a:srgbClr>
                  </a:outerShdw>
                </a:effectLst>
                <a:latin typeface="Century Gothic" pitchFamily="34" charset="0"/>
              </a:rPr>
              <a:t>What is stress and why is it important?</a:t>
            </a:r>
          </a:p>
        </p:txBody>
      </p:sp>
      <p:sp>
        <p:nvSpPr>
          <p:cNvPr id="9" name="Rounded Rectangle 8">
            <a:extLst>
              <a:ext uri="{FF2B5EF4-FFF2-40B4-BE49-F238E27FC236}">
                <a16:creationId xmlns:a16="http://schemas.microsoft.com/office/drawing/2014/main" id="{179779FE-695E-0243-A529-D5F38DB8000E}"/>
              </a:ext>
            </a:extLst>
          </p:cNvPr>
          <p:cNvSpPr>
            <a:spLocks noChangeArrowheads="1"/>
          </p:cNvSpPr>
          <p:nvPr/>
        </p:nvSpPr>
        <p:spPr bwMode="auto">
          <a:xfrm>
            <a:off x="1044575" y="2636838"/>
            <a:ext cx="3240088" cy="1008062"/>
          </a:xfrm>
          <a:prstGeom prst="roundRect">
            <a:avLst>
              <a:gd name="adj" fmla="val 16667"/>
            </a:avLst>
          </a:prstGeom>
          <a:solidFill>
            <a:schemeClr val="bg1"/>
          </a:solidFill>
          <a:ln w="12700" cmpd="thickThin">
            <a:solidFill>
              <a:srgbClr val="1E768C"/>
            </a:solidFill>
            <a:round/>
            <a:headEnd/>
            <a:tailEnd/>
          </a:ln>
          <a:effectLst>
            <a:outerShdw blurRad="50800" dist="38100" dir="2700000" algn="tl" rotWithShape="0">
              <a:srgbClr val="808080">
                <a:alpha val="39998"/>
              </a:srgbClr>
            </a:outerShdw>
          </a:effectLst>
        </p:spPr>
        <p:txBody>
          <a:bodyPr anchor="ctr"/>
          <a:lstStyle/>
          <a:p>
            <a:pPr algn="ctr">
              <a:defRPr/>
            </a:pPr>
            <a:r>
              <a:rPr lang="en-GB" sz="2400" b="1" dirty="0">
                <a:latin typeface="Century Gothic" pitchFamily="34" charset="0"/>
                <a:cs typeface="+mn-cs"/>
              </a:rPr>
              <a:t>Mental Health</a:t>
            </a:r>
          </a:p>
        </p:txBody>
      </p:sp>
      <p:sp>
        <p:nvSpPr>
          <p:cNvPr id="10" name="Rounded Rectangle 9">
            <a:extLst>
              <a:ext uri="{FF2B5EF4-FFF2-40B4-BE49-F238E27FC236}">
                <a16:creationId xmlns:a16="http://schemas.microsoft.com/office/drawing/2014/main" id="{E9A29FA6-B6A4-2961-72B5-B24B2D77CF14}"/>
              </a:ext>
            </a:extLst>
          </p:cNvPr>
          <p:cNvSpPr>
            <a:spLocks noChangeArrowheads="1"/>
          </p:cNvSpPr>
          <p:nvPr/>
        </p:nvSpPr>
        <p:spPr bwMode="auto">
          <a:xfrm>
            <a:off x="4859338" y="2636838"/>
            <a:ext cx="3240087" cy="1008062"/>
          </a:xfrm>
          <a:prstGeom prst="roundRect">
            <a:avLst>
              <a:gd name="adj" fmla="val 16667"/>
            </a:avLst>
          </a:prstGeom>
          <a:solidFill>
            <a:schemeClr val="bg1"/>
          </a:solidFill>
          <a:ln w="12700" cmpd="thickThin">
            <a:solidFill>
              <a:srgbClr val="1E768C"/>
            </a:solidFill>
            <a:round/>
            <a:headEnd/>
            <a:tailEnd/>
          </a:ln>
          <a:effectLst>
            <a:outerShdw blurRad="50800" dist="38100" dir="2700000" algn="tl" rotWithShape="0">
              <a:srgbClr val="808080">
                <a:alpha val="39998"/>
              </a:srgbClr>
            </a:outerShdw>
          </a:effectLst>
        </p:spPr>
        <p:txBody>
          <a:bodyPr anchor="ctr"/>
          <a:lstStyle/>
          <a:p>
            <a:pPr algn="ctr">
              <a:defRPr/>
            </a:pPr>
            <a:r>
              <a:rPr lang="en-GB" sz="2400" b="1" dirty="0">
                <a:latin typeface="Century Gothic" pitchFamily="34" charset="0"/>
                <a:cs typeface="+mn-cs"/>
              </a:rPr>
              <a:t>Physical Health</a:t>
            </a:r>
          </a:p>
        </p:txBody>
      </p:sp>
      <p:sp>
        <p:nvSpPr>
          <p:cNvPr id="11" name="Curved Down Arrow 10">
            <a:extLst>
              <a:ext uri="{FF2B5EF4-FFF2-40B4-BE49-F238E27FC236}">
                <a16:creationId xmlns:a16="http://schemas.microsoft.com/office/drawing/2014/main" id="{842E5BD6-4B1F-444D-89B7-6378C9C836D3}"/>
              </a:ext>
            </a:extLst>
          </p:cNvPr>
          <p:cNvSpPr>
            <a:spLocks noChangeArrowheads="1"/>
          </p:cNvSpPr>
          <p:nvPr/>
        </p:nvSpPr>
        <p:spPr bwMode="auto">
          <a:xfrm>
            <a:off x="2195513" y="1557338"/>
            <a:ext cx="4537075" cy="792162"/>
          </a:xfrm>
          <a:prstGeom prst="curvedDownArrow">
            <a:avLst>
              <a:gd name="adj1" fmla="val 21068"/>
              <a:gd name="adj2" fmla="val 113115"/>
              <a:gd name="adj3" fmla="val 54264"/>
            </a:avLst>
          </a:prstGeom>
          <a:solidFill>
            <a:srgbClr val="008000"/>
          </a:solidFill>
          <a:ln w="55000" cmpd="thickThin">
            <a:solidFill>
              <a:schemeClr val="tx1"/>
            </a:solidFill>
            <a:miter lim="800000"/>
            <a:headEnd/>
            <a:tailEnd/>
          </a:ln>
          <a:effectLst>
            <a:outerShdw blurRad="50800" dist="38100" dir="2700000" algn="tl" rotWithShape="0">
              <a:srgbClr val="808080">
                <a:alpha val="39998"/>
              </a:srgbClr>
            </a:outerShdw>
          </a:effectLst>
        </p:spPr>
        <p:txBody>
          <a:bodyPr anchor="ct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defRPr/>
            </a:pPr>
            <a:endParaRPr lang="en-GB" altLang="en-US" sz="1800">
              <a:cs typeface="Arial" charset="0"/>
            </a:endParaRPr>
          </a:p>
        </p:txBody>
      </p:sp>
      <p:sp>
        <p:nvSpPr>
          <p:cNvPr id="12" name="Curved Down Arrow 11">
            <a:extLst>
              <a:ext uri="{FF2B5EF4-FFF2-40B4-BE49-F238E27FC236}">
                <a16:creationId xmlns:a16="http://schemas.microsoft.com/office/drawing/2014/main" id="{8DF1C376-F2CE-7CB6-37F5-01A853404AA3}"/>
              </a:ext>
            </a:extLst>
          </p:cNvPr>
          <p:cNvSpPr>
            <a:spLocks noChangeArrowheads="1"/>
          </p:cNvSpPr>
          <p:nvPr/>
        </p:nvSpPr>
        <p:spPr bwMode="auto">
          <a:xfrm flipH="1" flipV="1">
            <a:off x="2051050" y="4005263"/>
            <a:ext cx="4537075" cy="792162"/>
          </a:xfrm>
          <a:prstGeom prst="curvedDownArrow">
            <a:avLst>
              <a:gd name="adj1" fmla="val 21068"/>
              <a:gd name="adj2" fmla="val 113115"/>
              <a:gd name="adj3" fmla="val 54264"/>
            </a:avLst>
          </a:prstGeom>
          <a:solidFill>
            <a:srgbClr val="008000"/>
          </a:solidFill>
          <a:ln w="55000" cmpd="thickThin">
            <a:solidFill>
              <a:schemeClr val="tx1"/>
            </a:solidFill>
            <a:miter lim="800000"/>
            <a:headEnd/>
            <a:tailEnd/>
          </a:ln>
          <a:effectLst>
            <a:outerShdw blurRad="50800" dist="38100" dir="2700000" algn="tl" rotWithShape="0">
              <a:srgbClr val="808080">
                <a:alpha val="39998"/>
              </a:srgbClr>
            </a:outerShdw>
          </a:effectLst>
        </p:spPr>
        <p:txBody>
          <a:bodyPr anchor="ct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defRPr/>
            </a:pPr>
            <a:endParaRPr lang="en-GB" altLang="en-US" sz="1800">
              <a:cs typeface="Arial" charset="0"/>
            </a:endParaRPr>
          </a:p>
        </p:txBody>
      </p:sp>
      <p:sp>
        <p:nvSpPr>
          <p:cNvPr id="13" name="Rectangle 12">
            <a:extLst>
              <a:ext uri="{FF2B5EF4-FFF2-40B4-BE49-F238E27FC236}">
                <a16:creationId xmlns:a16="http://schemas.microsoft.com/office/drawing/2014/main" id="{51460419-1998-E76B-D456-B9A2C322195E}"/>
              </a:ext>
            </a:extLst>
          </p:cNvPr>
          <p:cNvSpPr/>
          <p:nvPr/>
        </p:nvSpPr>
        <p:spPr>
          <a:xfrm>
            <a:off x="539750" y="5229225"/>
            <a:ext cx="2447925"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latin typeface="Century Gothic" pitchFamily="34" charset="0"/>
              </a:rPr>
              <a:t>Stress     =</a:t>
            </a:r>
          </a:p>
        </p:txBody>
      </p:sp>
      <p:sp>
        <p:nvSpPr>
          <p:cNvPr id="14" name="Rectangle 13">
            <a:extLst>
              <a:ext uri="{FF2B5EF4-FFF2-40B4-BE49-F238E27FC236}">
                <a16:creationId xmlns:a16="http://schemas.microsoft.com/office/drawing/2014/main" id="{E93F324E-44F3-F36E-CBE4-C7E6DD0AFB87}"/>
              </a:ext>
            </a:extLst>
          </p:cNvPr>
          <p:cNvSpPr/>
          <p:nvPr/>
        </p:nvSpPr>
        <p:spPr>
          <a:xfrm>
            <a:off x="4356100" y="5732463"/>
            <a:ext cx="1655763"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Cancer</a:t>
            </a:r>
          </a:p>
        </p:txBody>
      </p:sp>
      <p:sp>
        <p:nvSpPr>
          <p:cNvPr id="15" name="Rectangle 14">
            <a:extLst>
              <a:ext uri="{FF2B5EF4-FFF2-40B4-BE49-F238E27FC236}">
                <a16:creationId xmlns:a16="http://schemas.microsoft.com/office/drawing/2014/main" id="{3ED1FE6D-039F-336A-9606-093B6DDB9DC8}"/>
              </a:ext>
            </a:extLst>
          </p:cNvPr>
          <p:cNvSpPr/>
          <p:nvPr/>
        </p:nvSpPr>
        <p:spPr>
          <a:xfrm>
            <a:off x="4716463" y="4868863"/>
            <a:ext cx="1655762"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Diabetes</a:t>
            </a:r>
          </a:p>
        </p:txBody>
      </p:sp>
      <p:sp>
        <p:nvSpPr>
          <p:cNvPr id="16" name="Rectangle 15">
            <a:extLst>
              <a:ext uri="{FF2B5EF4-FFF2-40B4-BE49-F238E27FC236}">
                <a16:creationId xmlns:a16="http://schemas.microsoft.com/office/drawing/2014/main" id="{3E346E3A-5955-441F-1202-A9C80939A59F}"/>
              </a:ext>
            </a:extLst>
          </p:cNvPr>
          <p:cNvSpPr/>
          <p:nvPr/>
        </p:nvSpPr>
        <p:spPr>
          <a:xfrm>
            <a:off x="2987675" y="5157788"/>
            <a:ext cx="1655763"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Stroke</a:t>
            </a:r>
          </a:p>
        </p:txBody>
      </p:sp>
      <p:sp>
        <p:nvSpPr>
          <p:cNvPr id="17" name="Rectangle 16">
            <a:extLst>
              <a:ext uri="{FF2B5EF4-FFF2-40B4-BE49-F238E27FC236}">
                <a16:creationId xmlns:a16="http://schemas.microsoft.com/office/drawing/2014/main" id="{84F4C510-D603-772A-657F-37897DBBDE06}"/>
              </a:ext>
            </a:extLst>
          </p:cNvPr>
          <p:cNvSpPr/>
          <p:nvPr/>
        </p:nvSpPr>
        <p:spPr>
          <a:xfrm>
            <a:off x="6084888" y="5661025"/>
            <a:ext cx="1655762"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Heart Disease</a:t>
            </a:r>
          </a:p>
        </p:txBody>
      </p:sp>
      <p:sp>
        <p:nvSpPr>
          <p:cNvPr id="18" name="Rectangle 17">
            <a:extLst>
              <a:ext uri="{FF2B5EF4-FFF2-40B4-BE49-F238E27FC236}">
                <a16:creationId xmlns:a16="http://schemas.microsoft.com/office/drawing/2014/main" id="{FF2AB477-9767-863A-B6B3-56E515328D24}"/>
              </a:ext>
            </a:extLst>
          </p:cNvPr>
          <p:cNvSpPr/>
          <p:nvPr/>
        </p:nvSpPr>
        <p:spPr>
          <a:xfrm>
            <a:off x="2700338" y="5805488"/>
            <a:ext cx="1655762"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Gothic" pitchFamily="34" charset="0"/>
              </a:rPr>
              <a:t>Dementia</a:t>
            </a:r>
          </a:p>
        </p:txBody>
      </p:sp>
      <p:sp>
        <p:nvSpPr>
          <p:cNvPr id="19" name="Rectangle 18">
            <a:extLst>
              <a:ext uri="{FF2B5EF4-FFF2-40B4-BE49-F238E27FC236}">
                <a16:creationId xmlns:a16="http://schemas.microsoft.com/office/drawing/2014/main" id="{915AB385-E2E6-DC9C-50D0-64FF1055EC9B}"/>
              </a:ext>
            </a:extLst>
          </p:cNvPr>
          <p:cNvSpPr/>
          <p:nvPr/>
        </p:nvSpPr>
        <p:spPr>
          <a:xfrm>
            <a:off x="6516688" y="4868863"/>
            <a:ext cx="1655762"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defRPr/>
            </a:pPr>
            <a:r>
              <a:rPr lang="en-GB" altLang="en-US" sz="1800">
                <a:latin typeface="Century Gothic" pitchFamily="34" charset="0"/>
                <a:cs typeface="Arial" charset="0"/>
              </a:rPr>
              <a:t>↓ Immune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30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nodeType="afterGroup">
                            <p:stCondLst>
                              <p:cond delay="300"/>
                            </p:stCondLst>
                            <p:childTnLst>
                              <p:par>
                                <p:cTn id="24" presetID="1" presetClass="entr" presetSubtype="0" fill="hold" nodeType="afterEffect">
                                  <p:stCondLst>
                                    <p:cond delay="30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nodeType="afterGroup">
                            <p:stCondLst>
                              <p:cond delay="600"/>
                            </p:stCondLst>
                            <p:childTnLst>
                              <p:par>
                                <p:cTn id="27" presetID="1" presetClass="entr" presetSubtype="0" fill="hold" nodeType="afterEffect">
                                  <p:stCondLst>
                                    <p:cond delay="30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nodeType="afterGroup">
                            <p:stCondLst>
                              <p:cond delay="900"/>
                            </p:stCondLst>
                            <p:childTnLst>
                              <p:par>
                                <p:cTn id="30" presetID="1" presetClass="entr" presetSubtype="0" fill="hold" nodeType="afterEffect">
                                  <p:stCondLst>
                                    <p:cond delay="30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nodeType="afterGroup">
                            <p:stCondLst>
                              <p:cond delay="1200"/>
                            </p:stCondLst>
                            <p:childTnLst>
                              <p:par>
                                <p:cTn id="33" presetID="1" presetClass="entr" presetSubtype="0" fill="hold" nodeType="afterEffect">
                                  <p:stCondLst>
                                    <p:cond delay="30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102A1BA-59CD-582F-AD05-F0762FD149DF}"/>
              </a:ext>
            </a:extLst>
          </p:cNvPr>
          <p:cNvGraphicFramePr>
            <a:graphicFrameLocks noGrp="1"/>
          </p:cNvGraphicFramePr>
          <p:nvPr/>
        </p:nvGraphicFramePr>
        <p:xfrm>
          <a:off x="1979712" y="2420888"/>
          <a:ext cx="5544616" cy="3364724"/>
        </p:xfrm>
        <a:graphic>
          <a:graphicData uri="http://schemas.openxmlformats.org/drawingml/2006/table">
            <a:tbl>
              <a:tblPr firstRow="1" bandRow="1">
                <a:tableStyleId>{073A0DAA-6AF3-43AB-8588-CEC1D06C72B9}</a:tableStyleId>
              </a:tblPr>
              <a:tblGrid>
                <a:gridCol w="542575">
                  <a:extLst>
                    <a:ext uri="{9D8B030D-6E8A-4147-A177-3AD203B41FA5}">
                      <a16:colId xmlns:a16="http://schemas.microsoft.com/office/drawing/2014/main" val="20000"/>
                    </a:ext>
                  </a:extLst>
                </a:gridCol>
                <a:gridCol w="2481761">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1499482">
                <a:tc rowSpan="2">
                  <a:txBody>
                    <a:bodyPr/>
                    <a:lstStyle/>
                    <a:p>
                      <a:pPr algn="ctr"/>
                      <a:r>
                        <a:rPr lang="en-GB" dirty="0">
                          <a:solidFill>
                            <a:schemeClr val="tx1"/>
                          </a:solidFill>
                          <a:latin typeface="Century Gothic" pitchFamily="34" charset="0"/>
                        </a:rPr>
                        <a:t>Job</a:t>
                      </a:r>
                      <a:r>
                        <a:rPr lang="en-GB" baseline="0" dirty="0">
                          <a:solidFill>
                            <a:schemeClr val="tx1"/>
                          </a:solidFill>
                          <a:latin typeface="Century Gothic" pitchFamily="34" charset="0"/>
                        </a:rPr>
                        <a:t> Control</a:t>
                      </a:r>
                      <a:endParaRPr lang="en-GB" dirty="0">
                        <a:solidFill>
                          <a:schemeClr val="tx1"/>
                        </a:solidFill>
                        <a:latin typeface="Century Gothic"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r>
                        <a:rPr lang="en-GB" sz="1400" dirty="0">
                          <a:solidFill>
                            <a:schemeClr val="tx1"/>
                          </a:solidFill>
                          <a:latin typeface="Century Gothic" pitchFamily="34" charset="0"/>
                        </a:rPr>
                        <a:t>High</a:t>
                      </a:r>
                      <a:r>
                        <a:rPr lang="en-GB" sz="1400" baseline="0" dirty="0">
                          <a:solidFill>
                            <a:schemeClr val="tx1"/>
                          </a:solidFill>
                          <a:latin typeface="Century Gothic" pitchFamily="34" charset="0"/>
                        </a:rPr>
                        <a:t> Control/Low Demand</a:t>
                      </a:r>
                    </a:p>
                    <a:p>
                      <a:pPr algn="ctr"/>
                      <a:endParaRPr lang="en-GB" sz="1400" baseline="0" dirty="0">
                        <a:solidFill>
                          <a:schemeClr val="tx1"/>
                        </a:solidFill>
                        <a:latin typeface="Century Gothic" pitchFamily="34" charset="0"/>
                      </a:endParaRPr>
                    </a:p>
                    <a:p>
                      <a:pPr algn="ctr"/>
                      <a:endParaRPr lang="en-GB" sz="1400" baseline="0" dirty="0">
                        <a:solidFill>
                          <a:schemeClr val="tx1"/>
                        </a:solidFill>
                        <a:latin typeface="Century Gothic" pitchFamily="34" charset="0"/>
                      </a:endParaRPr>
                    </a:p>
                    <a:p>
                      <a:pPr algn="ctr"/>
                      <a:r>
                        <a:rPr lang="en-GB" sz="1400" b="0" baseline="0" dirty="0">
                          <a:solidFill>
                            <a:schemeClr val="tx1"/>
                          </a:solidFill>
                          <a:latin typeface="Century Gothic" pitchFamily="34" charset="0"/>
                        </a:rPr>
                        <a:t>E.g. Retirement</a:t>
                      </a:r>
                      <a:endParaRPr lang="en-GB" sz="1400" b="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High Control/High Demand</a:t>
                      </a:r>
                    </a:p>
                    <a:p>
                      <a:pPr algn="ctr"/>
                      <a:r>
                        <a:rPr lang="en-GB" sz="1400" b="0" dirty="0">
                          <a:solidFill>
                            <a:schemeClr val="tx1"/>
                          </a:solidFill>
                          <a:latin typeface="Century Gothic" pitchFamily="34" charset="0"/>
                        </a:rPr>
                        <a:t>(</a:t>
                      </a:r>
                      <a:r>
                        <a:rPr lang="en-GB" sz="1400" b="0" dirty="0" err="1">
                          <a:solidFill>
                            <a:schemeClr val="tx1"/>
                          </a:solidFill>
                          <a:latin typeface="Century Gothic" pitchFamily="34" charset="0"/>
                        </a:rPr>
                        <a:t>Eustress</a:t>
                      </a:r>
                      <a:r>
                        <a:rPr lang="en-GB" sz="1400" b="0" dirty="0">
                          <a:solidFill>
                            <a:schemeClr val="tx1"/>
                          </a:solidFill>
                          <a:latin typeface="Century Gothic" pitchFamily="34" charset="0"/>
                        </a:rPr>
                        <a:t>)</a:t>
                      </a:r>
                    </a:p>
                    <a:p>
                      <a:pPr algn="ctr"/>
                      <a:endParaRPr lang="en-GB" sz="1400" b="0" dirty="0">
                        <a:solidFill>
                          <a:schemeClr val="tx1"/>
                        </a:solidFill>
                        <a:latin typeface="Century Gothic" pitchFamily="34" charset="0"/>
                      </a:endParaRPr>
                    </a:p>
                    <a:p>
                      <a:pPr algn="ctr"/>
                      <a:r>
                        <a:rPr lang="en-GB" sz="1400" b="0" dirty="0">
                          <a:solidFill>
                            <a:schemeClr val="tx1"/>
                          </a:solidFill>
                          <a:latin typeface="Century Gothic" pitchFamily="34" charset="0"/>
                        </a:rPr>
                        <a:t>E.g. Managing</a:t>
                      </a:r>
                      <a:r>
                        <a:rPr lang="en-GB" sz="1400" b="0" baseline="0" dirty="0">
                          <a:solidFill>
                            <a:schemeClr val="tx1"/>
                          </a:solidFill>
                          <a:latin typeface="Century Gothic" pitchFamily="34" charset="0"/>
                        </a:rPr>
                        <a:t> Director</a:t>
                      </a:r>
                      <a:endParaRPr lang="en-GB" sz="1400" b="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99482">
                <a:tc vMerge="1">
                  <a:txBody>
                    <a:bodyPr/>
                    <a:lstStyle/>
                    <a:p>
                      <a:endParaRPr lang="en-GB" dirty="0"/>
                    </a:p>
                  </a:txBody>
                  <a:tcPr/>
                </a:tc>
                <a:tc>
                  <a:txBody>
                    <a:bodyPr/>
                    <a:lstStyle/>
                    <a:p>
                      <a:pPr algn="ctr"/>
                      <a:r>
                        <a:rPr lang="en-GB" sz="1400" b="1" dirty="0">
                          <a:latin typeface="Century Gothic" pitchFamily="34" charset="0"/>
                        </a:rPr>
                        <a:t>Low Control/Low Demand</a:t>
                      </a:r>
                    </a:p>
                    <a:p>
                      <a:pPr algn="ctr"/>
                      <a:endParaRPr lang="en-GB" sz="1400" b="1" dirty="0">
                        <a:latin typeface="Century Gothic" pitchFamily="34" charset="0"/>
                      </a:endParaRPr>
                    </a:p>
                    <a:p>
                      <a:pPr algn="ctr"/>
                      <a:endParaRPr lang="en-GB" sz="1400" b="1"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dirty="0">
                          <a:latin typeface="Century Gothic" pitchFamily="34" charset="0"/>
                        </a:rPr>
                        <a:t>Low Control/High</a:t>
                      </a:r>
                      <a:r>
                        <a:rPr lang="en-GB" sz="1400" b="1" baseline="0" dirty="0">
                          <a:latin typeface="Century Gothic" pitchFamily="34" charset="0"/>
                        </a:rPr>
                        <a:t> Demand</a:t>
                      </a:r>
                    </a:p>
                    <a:p>
                      <a:pPr algn="ctr"/>
                      <a:r>
                        <a:rPr lang="en-GB" sz="1400" b="0" baseline="0" dirty="0">
                          <a:latin typeface="Century Gothic" pitchFamily="34" charset="0"/>
                        </a:rPr>
                        <a:t>(Distress)</a:t>
                      </a:r>
                    </a:p>
                    <a:p>
                      <a:pPr algn="ctr"/>
                      <a:endParaRPr lang="en-GB" sz="1400" b="0" baseline="0" dirty="0">
                        <a:latin typeface="Century Gothic" pitchFamily="34" charset="0"/>
                      </a:endParaRPr>
                    </a:p>
                    <a:p>
                      <a:pPr algn="ctr"/>
                      <a:r>
                        <a:rPr lang="en-GB" sz="1400" b="0" baseline="0" dirty="0">
                          <a:latin typeface="Century Gothic" pitchFamily="34" charset="0"/>
                        </a:rPr>
                        <a:t>E.g. Waiter/Waitress</a:t>
                      </a:r>
                      <a:endParaRPr lang="en-GB" sz="1400" b="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3405">
                <a:tc>
                  <a:txBody>
                    <a:bodyPr/>
                    <a:lstStyle/>
                    <a:p>
                      <a:endParaRPr lang="en-GB"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lumMod val="85000"/>
                      </a:schemeClr>
                    </a:solidFill>
                  </a:tcPr>
                </a:tc>
                <a:tc gridSpan="2">
                  <a:txBody>
                    <a:bodyPr/>
                    <a:lstStyle/>
                    <a:p>
                      <a:pPr algn="ctr"/>
                      <a:r>
                        <a:rPr lang="en-GB" b="1" dirty="0">
                          <a:latin typeface="Century Gothic" pitchFamily="34" charset="0"/>
                        </a:rPr>
                        <a:t>Job Demand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013F4A94-6955-BACB-927D-FF212EAAEB14}"/>
              </a:ext>
            </a:extLst>
          </p:cNvPr>
          <p:cNvSpPr>
            <a:spLocks noGrp="1"/>
          </p:cNvSpPr>
          <p:nvPr>
            <p:ph type="title"/>
          </p:nvPr>
        </p:nvSpPr>
        <p:spPr/>
        <p:txBody>
          <a:bodyPr>
            <a:noAutofit/>
          </a:bodyPr>
          <a:lstStyle/>
          <a:p>
            <a:pPr eaLnBrk="1" hangingPunct="1">
              <a:defRPr/>
            </a:pPr>
            <a:r>
              <a:rPr lang="en-GB" sz="2800" dirty="0">
                <a:effectLst>
                  <a:outerShdw blurRad="38100" dist="38100" dir="2700000" algn="tl">
                    <a:srgbClr val="000000">
                      <a:alpha val="43137"/>
                    </a:srgbClr>
                  </a:outerShdw>
                </a:effectLst>
                <a:latin typeface="Century Gothic" pitchFamily="34" charset="0"/>
              </a:rPr>
              <a:t>Stress at Work</a:t>
            </a:r>
          </a:p>
        </p:txBody>
      </p:sp>
      <p:sp>
        <p:nvSpPr>
          <p:cNvPr id="32772" name="Content Placeholder 2">
            <a:extLst>
              <a:ext uri="{FF2B5EF4-FFF2-40B4-BE49-F238E27FC236}">
                <a16:creationId xmlns:a16="http://schemas.microsoft.com/office/drawing/2014/main" id="{6A23654C-7BF1-F7F0-AFAD-DB769307475F}"/>
              </a:ext>
            </a:extLst>
          </p:cNvPr>
          <p:cNvSpPr>
            <a:spLocks noGrp="1"/>
          </p:cNvSpPr>
          <p:nvPr>
            <p:ph idx="1"/>
          </p:nvPr>
        </p:nvSpPr>
        <p:spPr>
          <a:xfrm>
            <a:off x="1398588" y="1600200"/>
            <a:ext cx="6346825" cy="3629025"/>
          </a:xfrm>
        </p:spPr>
        <p:txBody>
          <a:bodyPr/>
          <a:lstStyle/>
          <a:p>
            <a:pPr marL="0" indent="0" algn="ctr" eaLnBrk="1" hangingPunct="1">
              <a:buFont typeface="Wingdings 3" pitchFamily="2" charset="2"/>
              <a:buNone/>
            </a:pPr>
            <a:r>
              <a:rPr lang="en-GB" altLang="en-US" sz="2000" b="1">
                <a:latin typeface="Century Gothic" panose="020B0502020202020204" pitchFamily="34" charset="0"/>
              </a:rPr>
              <a:t>Karasek’s Model of Work Stress (1979)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60CDA-7AC3-6825-54B1-82869E87F270}"/>
              </a:ext>
            </a:extLst>
          </p:cNvPr>
          <p:cNvSpPr>
            <a:spLocks noGrp="1"/>
          </p:cNvSpPr>
          <p:nvPr>
            <p:ph type="title"/>
          </p:nvPr>
        </p:nvSpPr>
        <p:spPr/>
        <p:txBody>
          <a:bodyPr>
            <a:noAutofit/>
          </a:bodyPr>
          <a:lstStyle/>
          <a:p>
            <a:pPr eaLnBrk="1" hangingPunct="1">
              <a:defRPr/>
            </a:pPr>
            <a:r>
              <a:rPr lang="en-GB" sz="2800" dirty="0">
                <a:effectLst>
                  <a:outerShdw blurRad="38100" dist="38100" dir="2700000" algn="tl">
                    <a:srgbClr val="000000">
                      <a:alpha val="43137"/>
                    </a:srgbClr>
                  </a:outerShdw>
                </a:effectLst>
                <a:latin typeface="Century Gothic" pitchFamily="34" charset="0"/>
              </a:rPr>
              <a:t>Stress at Work - Triggers</a:t>
            </a:r>
          </a:p>
        </p:txBody>
      </p:sp>
      <p:sp>
        <p:nvSpPr>
          <p:cNvPr id="33795" name="Content Placeholder 2">
            <a:extLst>
              <a:ext uri="{FF2B5EF4-FFF2-40B4-BE49-F238E27FC236}">
                <a16:creationId xmlns:a16="http://schemas.microsoft.com/office/drawing/2014/main" id="{C20E619C-69AF-2F9C-147D-13DD034E2C97}"/>
              </a:ext>
            </a:extLst>
          </p:cNvPr>
          <p:cNvSpPr>
            <a:spLocks noGrp="1"/>
          </p:cNvSpPr>
          <p:nvPr>
            <p:ph idx="1"/>
          </p:nvPr>
        </p:nvSpPr>
        <p:spPr/>
        <p:txBody>
          <a:bodyPr/>
          <a:lstStyle/>
          <a:p>
            <a:pPr marL="0" indent="0" algn="ctr" eaLnBrk="1" hangingPunct="1">
              <a:lnSpc>
                <a:spcPct val="90000"/>
              </a:lnSpc>
              <a:buFont typeface="Wingdings 3" pitchFamily="2" charset="2"/>
              <a:buNone/>
            </a:pPr>
            <a:endParaRPr lang="en-GB" altLang="en-US" sz="1800" b="1">
              <a:latin typeface="Century Gothic" panose="020B0502020202020204" pitchFamily="34" charset="0"/>
            </a:endParaRPr>
          </a:p>
          <a:p>
            <a:pPr marL="0" indent="0" eaLnBrk="1" hangingPunct="1">
              <a:lnSpc>
                <a:spcPct val="90000"/>
              </a:lnSpc>
            </a:pPr>
            <a:r>
              <a:rPr lang="en-GB" altLang="en-US" sz="1800">
                <a:latin typeface="Century Gothic" panose="020B0502020202020204" pitchFamily="34" charset="0"/>
              </a:rPr>
              <a:t> </a:t>
            </a:r>
            <a:r>
              <a:rPr lang="en-GB" altLang="en-US" sz="2400" b="1">
                <a:latin typeface="Century Gothic" panose="020B0502020202020204" pitchFamily="34" charset="0"/>
              </a:rPr>
              <a:t>Large workload</a:t>
            </a:r>
          </a:p>
          <a:p>
            <a:pPr marL="0" indent="0" eaLnBrk="1" hangingPunct="1">
              <a:lnSpc>
                <a:spcPct val="90000"/>
              </a:lnSpc>
            </a:pPr>
            <a:r>
              <a:rPr lang="en-GB" altLang="en-US" sz="2400" b="1">
                <a:latin typeface="Century Gothic" panose="020B0502020202020204" pitchFamily="34" charset="0"/>
              </a:rPr>
              <a:t> Under-demanding Work</a:t>
            </a:r>
          </a:p>
          <a:p>
            <a:pPr marL="0" indent="0" eaLnBrk="1" hangingPunct="1">
              <a:lnSpc>
                <a:spcPct val="90000"/>
              </a:lnSpc>
            </a:pPr>
            <a:r>
              <a:rPr lang="en-GB" altLang="en-US" sz="2400" b="1">
                <a:latin typeface="Century Gothic" panose="020B0502020202020204" pitchFamily="34" charset="0"/>
              </a:rPr>
              <a:t> Bullying/Harrassment</a:t>
            </a:r>
          </a:p>
          <a:p>
            <a:pPr marL="0" indent="0" eaLnBrk="1" hangingPunct="1">
              <a:lnSpc>
                <a:spcPct val="90000"/>
              </a:lnSpc>
            </a:pPr>
            <a:r>
              <a:rPr lang="en-GB" altLang="en-US" sz="2400" b="1">
                <a:latin typeface="Century Gothic" panose="020B0502020202020204" pitchFamily="34" charset="0"/>
              </a:rPr>
              <a:t> Unwanted responsibility</a:t>
            </a:r>
          </a:p>
          <a:p>
            <a:pPr marL="0" indent="0" eaLnBrk="1" hangingPunct="1">
              <a:lnSpc>
                <a:spcPct val="90000"/>
              </a:lnSpc>
            </a:pPr>
            <a:r>
              <a:rPr lang="en-GB" altLang="en-US" sz="2400" b="1">
                <a:latin typeface="Century Gothic" panose="020B0502020202020204" pitchFamily="34" charset="0"/>
              </a:rPr>
              <a:t> Overtime</a:t>
            </a:r>
          </a:p>
          <a:p>
            <a:pPr marL="0" indent="0" eaLnBrk="1" hangingPunct="1">
              <a:lnSpc>
                <a:spcPct val="90000"/>
              </a:lnSpc>
            </a:pPr>
            <a:r>
              <a:rPr lang="en-GB" altLang="en-US" sz="2400" b="1">
                <a:latin typeface="Century Gothic" panose="020B0502020202020204" pitchFamily="34" charset="0"/>
              </a:rPr>
              <a:t> Poor communication</a:t>
            </a:r>
          </a:p>
          <a:p>
            <a:pPr marL="0" indent="0" eaLnBrk="1" hangingPunct="1">
              <a:lnSpc>
                <a:spcPct val="90000"/>
              </a:lnSpc>
            </a:pPr>
            <a:r>
              <a:rPr lang="en-GB" altLang="en-US" sz="2400" b="1">
                <a:latin typeface="Century Gothic" panose="020B0502020202020204" pitchFamily="34" charset="0"/>
              </a:rPr>
              <a:t> Work environment</a:t>
            </a:r>
          </a:p>
          <a:p>
            <a:pPr marL="0" indent="0" eaLnBrk="1" hangingPunct="1">
              <a:lnSpc>
                <a:spcPct val="90000"/>
              </a:lnSpc>
            </a:pPr>
            <a:r>
              <a:rPr lang="en-GB" altLang="en-US" sz="2400" b="1">
                <a:latin typeface="Century Gothic" panose="020B0502020202020204" pitchFamily="34" charset="0"/>
              </a:rPr>
              <a:t> Interpersonal Conflict</a:t>
            </a:r>
          </a:p>
          <a:p>
            <a:pPr marL="0" indent="0" eaLnBrk="1" hangingPunct="1">
              <a:lnSpc>
                <a:spcPct val="90000"/>
              </a:lnSpc>
            </a:pPr>
            <a:r>
              <a:rPr lang="en-GB" altLang="en-US" sz="2400" b="1">
                <a:latin typeface="Century Gothic" panose="020B0502020202020204" pitchFamily="34" charset="0"/>
              </a:rPr>
              <a:t> Lack of training</a:t>
            </a:r>
          </a:p>
          <a:p>
            <a:pPr marL="0" indent="0" eaLnBrk="1" hangingPunct="1">
              <a:lnSpc>
                <a:spcPct val="90000"/>
              </a:lnSpc>
            </a:pPr>
            <a:r>
              <a:rPr lang="en-GB" altLang="en-US" sz="2400" b="1">
                <a:latin typeface="Century Gothic" panose="020B0502020202020204" pitchFamily="34" charset="0"/>
              </a:rPr>
              <a:t> Much, much, more...</a:t>
            </a:r>
          </a:p>
        </p:txBody>
      </p:sp>
      <p:pic>
        <p:nvPicPr>
          <p:cNvPr id="33796" name="Picture 2" descr="http://www.wolfescape.com/Humour/NonMedThumbs/Stress-FishInBlender.gif">
            <a:extLst>
              <a:ext uri="{FF2B5EF4-FFF2-40B4-BE49-F238E27FC236}">
                <a16:creationId xmlns:a16="http://schemas.microsoft.com/office/drawing/2014/main" id="{27337C90-0A16-B824-FF88-CAD792E9C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60575"/>
            <a:ext cx="243046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E8738524-10A4-F1F2-175E-AE71AB609C40}"/>
              </a:ext>
            </a:extLst>
          </p:cNvPr>
          <p:cNvSpPr>
            <a:spLocks noGrp="1"/>
          </p:cNvSpPr>
          <p:nvPr>
            <p:ph idx="1"/>
          </p:nvPr>
        </p:nvSpPr>
        <p:spPr/>
        <p:txBody>
          <a:bodyPr/>
          <a:lstStyle/>
          <a:p>
            <a:pPr marL="114300" indent="0" eaLnBrk="1" hangingPunct="1">
              <a:lnSpc>
                <a:spcPct val="90000"/>
              </a:lnSpc>
              <a:buFont typeface="Wingdings 3" pitchFamily="2" charset="2"/>
              <a:buNone/>
            </a:pPr>
            <a:r>
              <a:rPr lang="en-GB" altLang="en-US" sz="2500"/>
              <a:t>Biopsychosocial Model</a:t>
            </a:r>
          </a:p>
          <a:p>
            <a:pPr marL="114300" indent="0" eaLnBrk="1" hangingPunct="1">
              <a:lnSpc>
                <a:spcPct val="90000"/>
              </a:lnSpc>
              <a:buFont typeface="Wingdings 3" pitchFamily="2" charset="2"/>
              <a:buNone/>
            </a:pPr>
            <a:endParaRPr lang="en-GB" altLang="en-US" sz="2500"/>
          </a:p>
          <a:p>
            <a:pPr marL="114300" indent="0" eaLnBrk="1" hangingPunct="1">
              <a:lnSpc>
                <a:spcPct val="90000"/>
              </a:lnSpc>
            </a:pPr>
            <a:r>
              <a:rPr lang="en-GB" altLang="en-US" sz="2500"/>
              <a:t>Biological - genetic, endocrine (hormone), immune, and neurotransmitter system functioning</a:t>
            </a:r>
          </a:p>
          <a:p>
            <a:pPr marL="114300" indent="0" eaLnBrk="1" hangingPunct="1">
              <a:lnSpc>
                <a:spcPct val="90000"/>
              </a:lnSpc>
            </a:pPr>
            <a:r>
              <a:rPr lang="en-GB" altLang="en-US" sz="2500"/>
              <a:t>Psychological – negative patterns of thinking, deficits in coping skills, judgment problems, and impaired emotional intelligence (the ability to perceive, understand, and express emotions) that depressed or anxious people can exhibit.</a:t>
            </a:r>
          </a:p>
          <a:p>
            <a:pPr marL="114300" indent="0" eaLnBrk="1" hangingPunct="1">
              <a:lnSpc>
                <a:spcPct val="90000"/>
              </a:lnSpc>
            </a:pPr>
            <a:r>
              <a:rPr lang="en-GB" altLang="en-US" sz="2500"/>
              <a:t>Social -  upbringing, traumatic situations, early separation, lack of social support, or harassment (bullying), grief</a:t>
            </a:r>
          </a:p>
          <a:p>
            <a:pPr marL="114300" indent="0" eaLnBrk="1" hangingPunct="1">
              <a:lnSpc>
                <a:spcPct val="90000"/>
              </a:lnSpc>
              <a:buFont typeface="Wingdings 3" pitchFamily="2" charset="2"/>
              <a:buNone/>
            </a:pPr>
            <a:endParaRPr lang="en-GB" altLang="en-US" sz="2500"/>
          </a:p>
          <a:p>
            <a:pPr marL="114300" indent="0" eaLnBrk="1" hangingPunct="1">
              <a:lnSpc>
                <a:spcPct val="90000"/>
              </a:lnSpc>
              <a:buFont typeface="Wingdings 3" pitchFamily="2" charset="2"/>
              <a:buNone/>
            </a:pPr>
            <a:r>
              <a:rPr lang="en-GB" altLang="en-US" sz="2500"/>
              <a:t>Mind and Body</a:t>
            </a:r>
          </a:p>
        </p:txBody>
      </p:sp>
      <p:sp>
        <p:nvSpPr>
          <p:cNvPr id="2" name="Title 1">
            <a:extLst>
              <a:ext uri="{FF2B5EF4-FFF2-40B4-BE49-F238E27FC236}">
                <a16:creationId xmlns:a16="http://schemas.microsoft.com/office/drawing/2014/main" id="{2846C71A-F9E9-D9CB-EF53-24E72C298C31}"/>
              </a:ext>
            </a:extLst>
          </p:cNvPr>
          <p:cNvSpPr>
            <a:spLocks noGrp="1"/>
          </p:cNvSpPr>
          <p:nvPr>
            <p:ph type="title"/>
          </p:nvPr>
        </p:nvSpPr>
        <p:spPr/>
        <p:txBody>
          <a:bodyPr/>
          <a:lstStyle/>
          <a:p>
            <a:pPr eaLnBrk="1" fontAlgn="auto" hangingPunct="1">
              <a:spcAft>
                <a:spcPts val="0"/>
              </a:spcAft>
              <a:defRPr/>
            </a:pPr>
            <a:r>
              <a:rPr lang="en-GB" dirty="0"/>
              <a:t>Depression and Anxiety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268BD8-9515-424E-6263-399B9C9A44B2}"/>
              </a:ext>
            </a:extLst>
          </p:cNvPr>
          <p:cNvSpPr>
            <a:spLocks noGrp="1"/>
          </p:cNvSpPr>
          <p:nvPr>
            <p:ph idx="1"/>
          </p:nvPr>
        </p:nvSpPr>
        <p:spPr>
          <a:xfrm>
            <a:off x="395288" y="1700213"/>
            <a:ext cx="8229600" cy="4525962"/>
          </a:xfrm>
        </p:spPr>
        <p:txBody>
          <a:bodyPr/>
          <a:lstStyle/>
          <a:p>
            <a:pPr marL="0" indent="0" eaLnBrk="1" hangingPunct="1">
              <a:buFont typeface="Arial" panose="020B0604020202020204" pitchFamily="34" charset="0"/>
              <a:buNone/>
            </a:pPr>
            <a:r>
              <a:rPr lang="en-GB" altLang="en-US" sz="2400">
                <a:latin typeface="Century Gothic" panose="020B0502020202020204" pitchFamily="34" charset="0"/>
              </a:rPr>
              <a:t>Increased Heart Rate		Dizziness</a:t>
            </a:r>
          </a:p>
          <a:p>
            <a:pPr marL="0" indent="0" eaLnBrk="1" hangingPunct="1">
              <a:buFont typeface="Arial" panose="020B0604020202020204" pitchFamily="34" charset="0"/>
              <a:buNone/>
            </a:pPr>
            <a:r>
              <a:rPr lang="en-GB" altLang="en-US" sz="2400">
                <a:latin typeface="Century Gothic" panose="020B0502020202020204" pitchFamily="34" charset="0"/>
              </a:rPr>
              <a:t>Laboured Breathing		Tiredness</a:t>
            </a:r>
          </a:p>
          <a:p>
            <a:pPr marL="0" indent="0" eaLnBrk="1" hangingPunct="1">
              <a:buFont typeface="Arial" panose="020B0604020202020204" pitchFamily="34" charset="0"/>
              <a:buNone/>
            </a:pPr>
            <a:r>
              <a:rPr lang="en-GB" altLang="en-US" sz="2400">
                <a:latin typeface="Century Gothic" panose="020B0502020202020204" pitchFamily="34" charset="0"/>
              </a:rPr>
              <a:t>Shakiness				Stomach Knot</a:t>
            </a:r>
          </a:p>
          <a:p>
            <a:pPr marL="0" indent="0" eaLnBrk="1" hangingPunct="1">
              <a:buFont typeface="Arial" panose="020B0604020202020204" pitchFamily="34" charset="0"/>
              <a:buNone/>
            </a:pPr>
            <a:r>
              <a:rPr lang="en-GB" altLang="en-US" sz="2400">
                <a:latin typeface="Century Gothic" panose="020B0502020202020204" pitchFamily="34" charset="0"/>
              </a:rPr>
              <a:t>Muscle Tension			Dry Mouth</a:t>
            </a:r>
          </a:p>
          <a:p>
            <a:pPr marL="0" indent="0" eaLnBrk="1" hangingPunct="1">
              <a:buFont typeface="Arial" panose="020B0604020202020204" pitchFamily="34" charset="0"/>
              <a:buNone/>
            </a:pPr>
            <a:r>
              <a:rPr lang="en-GB" altLang="en-US" sz="2400">
                <a:latin typeface="Century Gothic" panose="020B0502020202020204" pitchFamily="34" charset="0"/>
              </a:rPr>
              <a:t>Headache				Sweating</a:t>
            </a:r>
          </a:p>
          <a:p>
            <a:pPr marL="0" indent="0" eaLnBrk="1" hangingPunct="1">
              <a:buFont typeface="Arial" panose="020B0604020202020204" pitchFamily="34" charset="0"/>
              <a:buNone/>
            </a:pPr>
            <a:r>
              <a:rPr lang="en-GB" altLang="en-US" sz="2400">
                <a:latin typeface="Century Gothic" panose="020B0502020202020204" pitchFamily="34" charset="0"/>
              </a:rPr>
              <a:t>Needing the Toilet			Tight Chest</a:t>
            </a:r>
          </a:p>
          <a:p>
            <a:pPr marL="0" indent="0" eaLnBrk="1" hangingPunct="1">
              <a:buFont typeface="Arial" panose="020B0604020202020204" pitchFamily="34" charset="0"/>
              <a:buNone/>
            </a:pPr>
            <a:r>
              <a:rPr lang="en-GB" altLang="en-US" sz="2400">
                <a:latin typeface="Century Gothic" panose="020B0502020202020204" pitchFamily="34" charset="0"/>
              </a:rPr>
              <a:t>Increased Health Problems	Hot Flushes</a:t>
            </a:r>
          </a:p>
          <a:p>
            <a:pPr marL="0" indent="0" eaLnBrk="1" hangingPunct="1">
              <a:buFont typeface="Arial" panose="020B0604020202020204" pitchFamily="34" charset="0"/>
              <a:buNone/>
            </a:pPr>
            <a:r>
              <a:rPr lang="en-GB" altLang="en-US" sz="2400">
                <a:latin typeface="Century Gothic" panose="020B0502020202020204" pitchFamily="34" charset="0"/>
              </a:rPr>
              <a:t>Weight Loss				Blushing</a:t>
            </a:r>
          </a:p>
          <a:p>
            <a:pPr marL="0" indent="0" eaLnBrk="1" hangingPunct="1">
              <a:buFont typeface="Arial" panose="020B0604020202020204" pitchFamily="34" charset="0"/>
              <a:buNone/>
            </a:pPr>
            <a:r>
              <a:rPr lang="en-GB" altLang="en-US" sz="2400">
                <a:latin typeface="Century Gothic" panose="020B0502020202020204" pitchFamily="34" charset="0"/>
              </a:rPr>
              <a:t>Loss of Appetite			Clamminess</a:t>
            </a:r>
          </a:p>
          <a:p>
            <a:pPr marL="0" indent="0" eaLnBrk="1" hangingPunct="1">
              <a:buFont typeface="Arial" panose="020B0604020202020204" pitchFamily="34" charset="0"/>
              <a:buNone/>
            </a:pPr>
            <a:r>
              <a:rPr lang="en-GB" altLang="en-US" sz="2400">
                <a:latin typeface="Century Gothic" panose="020B0502020202020204" pitchFamily="34" charset="0"/>
              </a:rPr>
              <a:t>Loss of Libido			and many more...</a:t>
            </a:r>
          </a:p>
        </p:txBody>
      </p:sp>
      <p:sp>
        <p:nvSpPr>
          <p:cNvPr id="2" name="Title 1">
            <a:extLst>
              <a:ext uri="{FF2B5EF4-FFF2-40B4-BE49-F238E27FC236}">
                <a16:creationId xmlns:a16="http://schemas.microsoft.com/office/drawing/2014/main" id="{54D4FE1C-D63B-91FE-DDE5-AB858AF36E5B}"/>
              </a:ext>
            </a:extLst>
          </p:cNvPr>
          <p:cNvSpPr>
            <a:spLocks noGrp="1"/>
          </p:cNvSpPr>
          <p:nvPr>
            <p:ph type="title"/>
          </p:nvPr>
        </p:nvSpPr>
        <p:spPr/>
        <p:txBody>
          <a:bodyPr/>
          <a:lstStyle/>
          <a:p>
            <a:pPr eaLnBrk="1" fontAlgn="auto" hangingPunct="1">
              <a:spcAft>
                <a:spcPts val="0"/>
              </a:spcAft>
              <a:defRPr/>
            </a:pPr>
            <a:r>
              <a:rPr lang="en-GB" sz="3200" dirty="0">
                <a:effectLst>
                  <a:outerShdw blurRad="38100" dist="38100" dir="2700000" algn="tl">
                    <a:srgbClr val="000000">
                      <a:alpha val="43137"/>
                    </a:srgbClr>
                  </a:outerShdw>
                </a:effectLst>
                <a:latin typeface="Century Gothic" pitchFamily="34" charset="0"/>
              </a:rPr>
              <a:t>How Do I Recognise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icture 2" descr="j0312584[1]">
            <a:extLst>
              <a:ext uri="{FF2B5EF4-FFF2-40B4-BE49-F238E27FC236}">
                <a16:creationId xmlns:a16="http://schemas.microsoft.com/office/drawing/2014/main" id="{12C3FA28-DABD-1B07-D968-6F0A4A203991}"/>
              </a:ext>
            </a:extLst>
          </p:cNvPr>
          <p:cNvSpPr>
            <a:spLocks noChangeAspect="1" noChangeArrowheads="1"/>
          </p:cNvSpPr>
          <p:nvPr/>
        </p:nvSpPr>
        <p:spPr bwMode="auto">
          <a:xfrm>
            <a:off x="2251075" y="963613"/>
            <a:ext cx="4589463"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GB" altLang="en-US" sz="1800">
              <a:latin typeface="Calibri" panose="020F0502020204030204" pitchFamily="34" charset="0"/>
            </a:endParaRPr>
          </a:p>
        </p:txBody>
      </p:sp>
      <p:sp>
        <p:nvSpPr>
          <p:cNvPr id="36867" name="Picture 2" descr="j0312584[1]">
            <a:extLst>
              <a:ext uri="{FF2B5EF4-FFF2-40B4-BE49-F238E27FC236}">
                <a16:creationId xmlns:a16="http://schemas.microsoft.com/office/drawing/2014/main" id="{40018435-ECF3-939A-55B4-68787C64EC3B}"/>
              </a:ext>
            </a:extLst>
          </p:cNvPr>
          <p:cNvSpPr>
            <a:spLocks noChangeAspect="1" noChangeArrowheads="1"/>
          </p:cNvSpPr>
          <p:nvPr/>
        </p:nvSpPr>
        <p:spPr bwMode="auto">
          <a:xfrm>
            <a:off x="2251075" y="963613"/>
            <a:ext cx="4589463"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GB" altLang="en-US" sz="1800">
              <a:latin typeface="Calibri" panose="020F0502020204030204" pitchFamily="34" charset="0"/>
            </a:endParaRPr>
          </a:p>
        </p:txBody>
      </p:sp>
      <p:pic>
        <p:nvPicPr>
          <p:cNvPr id="36868" name="Picture 2">
            <a:extLst>
              <a:ext uri="{FF2B5EF4-FFF2-40B4-BE49-F238E27FC236}">
                <a16:creationId xmlns:a16="http://schemas.microsoft.com/office/drawing/2014/main" id="{D2ED9625-40C5-CBFE-C2C1-29BC5158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1895475"/>
            <a:ext cx="3968750" cy="405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9" name="TextBox 2">
            <a:extLst>
              <a:ext uri="{FF2B5EF4-FFF2-40B4-BE49-F238E27FC236}">
                <a16:creationId xmlns:a16="http://schemas.microsoft.com/office/drawing/2014/main" id="{3360BDE5-91BE-229B-A8E7-7E06D7294C70}"/>
              </a:ext>
            </a:extLst>
          </p:cNvPr>
          <p:cNvSpPr txBox="1">
            <a:spLocks noChangeArrowheads="1"/>
          </p:cNvSpPr>
          <p:nvPr/>
        </p:nvSpPr>
        <p:spPr bwMode="auto">
          <a:xfrm>
            <a:off x="1452563" y="963613"/>
            <a:ext cx="6958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en-US" sz="4000" b="1">
                <a:latin typeface="Century Gothic" panose="020B0502020202020204" pitchFamily="34" charset="0"/>
              </a:rPr>
              <a:t>What can I do</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4F409D63-0E7D-1147-2495-237DA51C3681}"/>
              </a:ext>
            </a:extLst>
          </p:cNvPr>
          <p:cNvSpPr>
            <a:spLocks noGrp="1" noChangeArrowheads="1"/>
          </p:cNvSpPr>
          <p:nvPr>
            <p:ph idx="1"/>
          </p:nvPr>
        </p:nvSpPr>
        <p:spPr/>
        <p:txBody>
          <a:bodyPr/>
          <a:lstStyle/>
          <a:p>
            <a:pPr eaLnBrk="1" hangingPunct="1">
              <a:buFont typeface="Wingdings" pitchFamily="2" charset="2"/>
              <a:buChar char="v"/>
            </a:pPr>
            <a:r>
              <a:rPr lang="en-GB" altLang="en-US" sz="3600" b="1"/>
              <a:t>Prevention and Early Treatment – Seek help</a:t>
            </a:r>
          </a:p>
          <a:p>
            <a:pPr eaLnBrk="1" hangingPunct="1">
              <a:buFont typeface="Wingdings" pitchFamily="2" charset="2"/>
              <a:buChar char="v"/>
            </a:pPr>
            <a:r>
              <a:rPr lang="en-GB" altLang="en-US" sz="2800"/>
              <a:t>Improve Mental health and Resilience</a:t>
            </a:r>
          </a:p>
          <a:p>
            <a:pPr eaLnBrk="1" hangingPunct="1">
              <a:buFont typeface="Wingdings" pitchFamily="2" charset="2"/>
              <a:buChar char="v"/>
            </a:pPr>
            <a:r>
              <a:rPr lang="en-GB" altLang="en-US" sz="2800"/>
              <a:t>Reduce physical pain</a:t>
            </a:r>
          </a:p>
          <a:p>
            <a:pPr eaLnBrk="1" hangingPunct="1">
              <a:buFont typeface="Wingdings" pitchFamily="2" charset="2"/>
              <a:buChar char="v"/>
            </a:pPr>
            <a:r>
              <a:rPr lang="en-GB" altLang="en-US" sz="2800"/>
              <a:t>Vast majority of people with mental illness or in pain do not get help</a:t>
            </a:r>
          </a:p>
          <a:p>
            <a:pPr eaLnBrk="1" hangingPunct="1">
              <a:buFont typeface="Wingdings" pitchFamily="2" charset="2"/>
              <a:buChar char="v"/>
            </a:pPr>
            <a:r>
              <a:rPr lang="en-GB" altLang="en-US" sz="2800"/>
              <a:t>Less than 20% of people with major depression sees a psychiatrist.</a:t>
            </a:r>
          </a:p>
          <a:p>
            <a:pPr eaLnBrk="1" hangingPunct="1">
              <a:buFont typeface="Wingdings" pitchFamily="2" charset="2"/>
              <a:buChar char="v"/>
            </a:pPr>
            <a:r>
              <a:rPr lang="en-GB" altLang="en-US" sz="2800"/>
              <a:t>Start your fight against misery</a:t>
            </a:r>
            <a:endParaRPr lang="en-US" altLang="en-US" sz="2800"/>
          </a:p>
        </p:txBody>
      </p:sp>
      <p:sp>
        <p:nvSpPr>
          <p:cNvPr id="46082" name="Rectangle 2">
            <a:extLst>
              <a:ext uri="{FF2B5EF4-FFF2-40B4-BE49-F238E27FC236}">
                <a16:creationId xmlns:a16="http://schemas.microsoft.com/office/drawing/2014/main" id="{C1DEAE0C-E394-6629-27E1-2FFFEC40B31A}"/>
              </a:ext>
            </a:extLst>
          </p:cNvPr>
          <p:cNvSpPr>
            <a:spLocks noGrp="1" noChangeArrowheads="1"/>
          </p:cNvSpPr>
          <p:nvPr>
            <p:ph type="title"/>
          </p:nvPr>
        </p:nvSpPr>
        <p:spPr/>
        <p:txBody>
          <a:bodyPr/>
          <a:lstStyle/>
          <a:p>
            <a:pPr eaLnBrk="1" fontAlgn="auto" hangingPunct="1">
              <a:spcAft>
                <a:spcPts val="0"/>
              </a:spcAft>
              <a:defRPr/>
            </a:pPr>
            <a:r>
              <a:rPr lang="en-GB" altLang="en-US" dirty="0"/>
              <a:t>What can we do? </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380A-103E-BFEA-F8BC-54B8054C0DD1}"/>
              </a:ext>
            </a:extLst>
          </p:cNvPr>
          <p:cNvSpPr>
            <a:spLocks noGrp="1"/>
          </p:cNvSpPr>
          <p:nvPr>
            <p:ph type="title"/>
          </p:nvPr>
        </p:nvSpPr>
        <p:spPr>
          <a:xfrm>
            <a:off x="152400" y="274638"/>
            <a:ext cx="8839200" cy="1143000"/>
          </a:xfrm>
        </p:spPr>
        <p:txBody>
          <a:bodyPr>
            <a:normAutofit fontScale="90000"/>
          </a:bodyPr>
          <a:lstStyle/>
          <a:p>
            <a:pPr marL="484632" eaLnBrk="1" fontAlgn="auto" hangingPunct="1">
              <a:spcAft>
                <a:spcPts val="0"/>
              </a:spcAft>
              <a:defRPr/>
            </a:pPr>
            <a:r>
              <a:rPr lang="en-US" dirty="0">
                <a:solidFill>
                  <a:schemeClr val="tx1"/>
                </a:solidFill>
              </a:rPr>
              <a:t>Why is  Women’s Mental Health important…?</a:t>
            </a:r>
          </a:p>
        </p:txBody>
      </p:sp>
      <p:sp>
        <p:nvSpPr>
          <p:cNvPr id="6" name="Rectangle 5">
            <a:extLst>
              <a:ext uri="{FF2B5EF4-FFF2-40B4-BE49-F238E27FC236}">
                <a16:creationId xmlns:a16="http://schemas.microsoft.com/office/drawing/2014/main" id="{2B2CE8A3-C1C6-80D2-890C-C33615557492}"/>
              </a:ext>
            </a:extLst>
          </p:cNvPr>
          <p:cNvSpPr>
            <a:spLocks noChangeArrowheads="1"/>
          </p:cNvSpPr>
          <p:nvPr/>
        </p:nvSpPr>
        <p:spPr bwMode="auto">
          <a:xfrm>
            <a:off x="914400" y="2286000"/>
            <a:ext cx="73152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endParaRPr lang="en-US" altLang="en-US" sz="2800">
              <a:latin typeface="Century Gothic" panose="020B0502020202020204" pitchFamily="34" charset="0"/>
            </a:endParaRPr>
          </a:p>
          <a:p>
            <a:pPr algn="ctr" eaLnBrk="1" hangingPunct="1">
              <a:spcBef>
                <a:spcPct val="0"/>
              </a:spcBef>
              <a:buClrTx/>
              <a:buSzTx/>
              <a:buFontTx/>
              <a:buNone/>
            </a:pPr>
            <a:r>
              <a:rPr lang="en-US" altLang="en-US" sz="2800">
                <a:latin typeface="Century Gothic" panose="020B0502020202020204" pitchFamily="34" charset="0"/>
              </a:rPr>
              <a:t>“The burden of mental disorders, such as depression and anxiety, fall disproportionately on women of childbearing and childrearing age.”</a:t>
            </a:r>
          </a:p>
          <a:p>
            <a:pPr algn="ctr" eaLnBrk="1" hangingPunct="1">
              <a:spcBef>
                <a:spcPct val="0"/>
              </a:spcBef>
              <a:buClrTx/>
              <a:buSzTx/>
              <a:buFontTx/>
              <a:buNone/>
            </a:pPr>
            <a:endParaRPr lang="en-US" altLang="en-US" sz="2800">
              <a:latin typeface="Century Gothic" panose="020B0502020202020204" pitchFamily="34" charset="0"/>
            </a:endParaRPr>
          </a:p>
          <a:p>
            <a:pPr algn="r" eaLnBrk="1" hangingPunct="1">
              <a:spcBef>
                <a:spcPct val="0"/>
              </a:spcBef>
              <a:buClrTx/>
              <a:buSzTx/>
              <a:buFontTx/>
              <a:buNone/>
            </a:pPr>
            <a:r>
              <a:rPr lang="en-US" altLang="en-US" sz="1800" i="1">
                <a:latin typeface="Century Gothic" panose="020B0502020202020204" pitchFamily="34" charset="0"/>
              </a:rPr>
              <a:t>Psychiatric Clinics of North America,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a:extLst>
              <a:ext uri="{FF2B5EF4-FFF2-40B4-BE49-F238E27FC236}">
                <a16:creationId xmlns:a16="http://schemas.microsoft.com/office/drawing/2014/main" id="{90263E62-A2EA-2625-5D09-9F14832CE131}"/>
              </a:ext>
            </a:extLst>
          </p:cNvPr>
          <p:cNvSpPr>
            <a:spLocks noGrp="1" noChangeArrowheads="1"/>
          </p:cNvSpPr>
          <p:nvPr>
            <p:ph idx="1"/>
          </p:nvPr>
        </p:nvSpPr>
        <p:spPr/>
        <p:txBody>
          <a:bodyPr/>
          <a:lstStyle/>
          <a:p>
            <a:pPr eaLnBrk="1" hangingPunct="1">
              <a:buFont typeface="Wingdings" pitchFamily="2" charset="2"/>
              <a:buChar char="v"/>
              <a:defRPr/>
            </a:pPr>
            <a:r>
              <a:rPr lang="en-GB" altLang="en-US" sz="2800" dirty="0"/>
              <a:t>Accept unhappiness for happiness to have any meaning</a:t>
            </a:r>
          </a:p>
          <a:p>
            <a:pPr eaLnBrk="1" hangingPunct="1">
              <a:buFont typeface="Wingdings" pitchFamily="2" charset="2"/>
              <a:buChar char="v"/>
              <a:defRPr/>
            </a:pPr>
            <a:endParaRPr lang="en-GB" altLang="en-US" sz="2800" dirty="0"/>
          </a:p>
          <a:p>
            <a:pPr marL="109537" indent="0" eaLnBrk="1" hangingPunct="1">
              <a:buFont typeface="Wingdings 3" pitchFamily="18" charset="2"/>
              <a:buNone/>
              <a:defRPr/>
            </a:pPr>
            <a:r>
              <a:rPr lang="en-GB" altLang="en-US" sz="2800" dirty="0"/>
              <a:t>G.B. Shaw: “</a:t>
            </a:r>
            <a:r>
              <a:rPr lang="en-GB" altLang="en-US" sz="3200" i="1" dirty="0"/>
              <a:t>A lifetime of happiness! No man alive could bear it – it would be hell on earth</a:t>
            </a:r>
            <a:r>
              <a:rPr lang="en-GB" altLang="en-US" sz="2800" dirty="0"/>
              <a:t>.”</a:t>
            </a:r>
          </a:p>
          <a:p>
            <a:pPr eaLnBrk="1" hangingPunct="1">
              <a:buFont typeface="Wingdings" pitchFamily="2" charset="2"/>
              <a:buChar char="v"/>
              <a:defRPr/>
            </a:pPr>
            <a:endParaRPr lang="en-GB" altLang="en-US" sz="2800" dirty="0"/>
          </a:p>
          <a:p>
            <a:pPr eaLnBrk="1" hangingPunct="1">
              <a:buFont typeface="Wingdings" pitchFamily="2" charset="2"/>
              <a:buChar char="v"/>
              <a:defRPr/>
            </a:pPr>
            <a:r>
              <a:rPr lang="en-GB" altLang="en-US" sz="2800" dirty="0"/>
              <a:t>Decide to be happy – Reduce Self-complexity</a:t>
            </a:r>
          </a:p>
          <a:p>
            <a:pPr eaLnBrk="1" hangingPunct="1">
              <a:buFont typeface="Wingdings" pitchFamily="2" charset="2"/>
              <a:buChar char="v"/>
              <a:defRPr/>
            </a:pPr>
            <a:r>
              <a:rPr lang="en-GB" altLang="en-US" sz="2800" dirty="0"/>
              <a:t>Give up judging others - Selflessness v. individualism </a:t>
            </a:r>
          </a:p>
          <a:p>
            <a:pPr eaLnBrk="1" hangingPunct="1">
              <a:buFont typeface="Wingdings" pitchFamily="2" charset="2"/>
              <a:buChar char="v"/>
              <a:defRPr/>
            </a:pPr>
            <a:endParaRPr lang="en-US" altLang="en-US" dirty="0"/>
          </a:p>
        </p:txBody>
      </p:sp>
      <p:sp>
        <p:nvSpPr>
          <p:cNvPr id="37890" name="Rectangle 2">
            <a:extLst>
              <a:ext uri="{FF2B5EF4-FFF2-40B4-BE49-F238E27FC236}">
                <a16:creationId xmlns:a16="http://schemas.microsoft.com/office/drawing/2014/main" id="{AE0F0CEF-B4C7-D779-CEA3-ADD34ECD1EC8}"/>
              </a:ext>
            </a:extLst>
          </p:cNvPr>
          <p:cNvSpPr>
            <a:spLocks noGrp="1" noChangeArrowheads="1"/>
          </p:cNvSpPr>
          <p:nvPr>
            <p:ph type="title"/>
          </p:nvPr>
        </p:nvSpPr>
        <p:spPr/>
        <p:txBody>
          <a:bodyPr/>
          <a:lstStyle/>
          <a:p>
            <a:pPr eaLnBrk="1" fontAlgn="auto" hangingPunct="1">
              <a:spcAft>
                <a:spcPts val="0"/>
              </a:spcAft>
              <a:defRPr/>
            </a:pPr>
            <a:r>
              <a:rPr lang="en-GB" altLang="en-US" dirty="0"/>
              <a:t>What can we do - Prevention</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E96C2078-CF78-9723-8F3D-E331E9822D2D}"/>
              </a:ext>
            </a:extLst>
          </p:cNvPr>
          <p:cNvSpPr>
            <a:spLocks noGrp="1"/>
          </p:cNvSpPr>
          <p:nvPr>
            <p:ph idx="1"/>
          </p:nvPr>
        </p:nvSpPr>
        <p:spPr/>
        <p:txBody>
          <a:bodyPr/>
          <a:lstStyle/>
          <a:p>
            <a:r>
              <a:rPr lang="en-GB" altLang="en-US"/>
              <a:t>Believe you are worthy</a:t>
            </a:r>
          </a:p>
          <a:p>
            <a:r>
              <a:rPr lang="en-GB" altLang="en-US"/>
              <a:t>Healthy lifestyle – food, exercise</a:t>
            </a:r>
          </a:p>
          <a:p>
            <a:r>
              <a:rPr lang="en-GB" altLang="en-US"/>
              <a:t>Find your passion – do what you love</a:t>
            </a:r>
          </a:p>
          <a:p>
            <a:r>
              <a:rPr lang="en-GB" altLang="en-US"/>
              <a:t>Prioritise - Remove what you are not willing to accept</a:t>
            </a:r>
          </a:p>
          <a:p>
            <a:r>
              <a:rPr lang="en-GB" altLang="en-US"/>
              <a:t>Don’t judge yourself – self compassion</a:t>
            </a:r>
          </a:p>
          <a:p>
            <a:r>
              <a:rPr lang="en-GB" altLang="en-US"/>
              <a:t>Find help – think big -Be aware of opportunities</a:t>
            </a:r>
          </a:p>
          <a:p>
            <a:r>
              <a:rPr lang="en-GB" altLang="en-US"/>
              <a:t>Work on relationships</a:t>
            </a:r>
          </a:p>
          <a:p>
            <a:r>
              <a:rPr lang="en-GB" altLang="en-US"/>
              <a:t>Take control of your thoughts – confront fear</a:t>
            </a:r>
          </a:p>
          <a:p>
            <a:r>
              <a:rPr lang="en-GB" altLang="en-US"/>
              <a:t>Mindfulness  - focus on each moment and give it meaning</a:t>
            </a:r>
          </a:p>
          <a:p>
            <a:endParaRPr lang="en-GB" altLang="en-US"/>
          </a:p>
        </p:txBody>
      </p:sp>
      <p:sp>
        <p:nvSpPr>
          <p:cNvPr id="3" name="Title 2">
            <a:extLst>
              <a:ext uri="{FF2B5EF4-FFF2-40B4-BE49-F238E27FC236}">
                <a16:creationId xmlns:a16="http://schemas.microsoft.com/office/drawing/2014/main" id="{DC802FD8-D25D-BB49-A47F-B7DDA0E619B5}"/>
              </a:ext>
            </a:extLst>
          </p:cNvPr>
          <p:cNvSpPr>
            <a:spLocks noGrp="1"/>
          </p:cNvSpPr>
          <p:nvPr>
            <p:ph type="title"/>
          </p:nvPr>
        </p:nvSpPr>
        <p:spPr/>
        <p:txBody>
          <a:bodyPr/>
          <a:lstStyle/>
          <a:p>
            <a:pPr>
              <a:defRPr/>
            </a:pPr>
            <a:r>
              <a:rPr lang="en-GB" dirty="0"/>
              <a:t>Invest in Yourself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a:extLst>
              <a:ext uri="{FF2B5EF4-FFF2-40B4-BE49-F238E27FC236}">
                <a16:creationId xmlns:a16="http://schemas.microsoft.com/office/drawing/2014/main" id="{73E0ED81-8D21-610A-4942-38C263A3455C}"/>
              </a:ext>
            </a:extLst>
          </p:cNvPr>
          <p:cNvSpPr>
            <a:spLocks noGrp="1"/>
          </p:cNvSpPr>
          <p:nvPr>
            <p:ph idx="1"/>
          </p:nvPr>
        </p:nvSpPr>
        <p:spPr/>
        <p:txBody>
          <a:bodyPr/>
          <a:lstStyle/>
          <a:p>
            <a:pPr eaLnBrk="1" hangingPunct="1"/>
            <a:r>
              <a:rPr lang="en-GB" altLang="en-US"/>
              <a:t>It's easy to stop noticing what is around us. It's also easy to lose touch with the way our bodies are feeling and to end up living 'in our heads' – caught up in our thoughts without stopping to notice how those thoughts are driving our emotions and behaviour</a:t>
            </a:r>
          </a:p>
          <a:p>
            <a:pPr eaLnBrk="1" hangingPunct="1"/>
            <a:r>
              <a:rPr lang="en-GB" altLang="en-US"/>
              <a:t>Mindfulness is reconnecting with ourselves and the sensations we experience</a:t>
            </a:r>
          </a:p>
          <a:p>
            <a:pPr eaLnBrk="1" hangingPunct="1"/>
            <a:r>
              <a:rPr lang="en-GB" altLang="en-US"/>
              <a:t>Becoming more aware of the present moment can help us enjoy the world around us more and understand ourselves better</a:t>
            </a:r>
          </a:p>
        </p:txBody>
      </p:sp>
      <p:sp>
        <p:nvSpPr>
          <p:cNvPr id="3" name="Title 2">
            <a:extLst>
              <a:ext uri="{FF2B5EF4-FFF2-40B4-BE49-F238E27FC236}">
                <a16:creationId xmlns:a16="http://schemas.microsoft.com/office/drawing/2014/main" id="{C3CA997D-EA5C-24EA-20B0-33262B4DF200}"/>
              </a:ext>
            </a:extLst>
          </p:cNvPr>
          <p:cNvSpPr>
            <a:spLocks noGrp="1"/>
          </p:cNvSpPr>
          <p:nvPr>
            <p:ph type="title"/>
          </p:nvPr>
        </p:nvSpPr>
        <p:spPr/>
        <p:txBody>
          <a:bodyPr/>
          <a:lstStyle/>
          <a:p>
            <a:pPr eaLnBrk="1" fontAlgn="auto" hangingPunct="1">
              <a:spcAft>
                <a:spcPts val="0"/>
              </a:spcAft>
              <a:defRPr/>
            </a:pPr>
            <a:r>
              <a:rPr lang="en-GB" dirty="0"/>
              <a:t>Mindfulness – Reducing Stress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D0BDF2EE-8EF8-7BF7-F709-554AEE359685}"/>
              </a:ext>
            </a:extLst>
          </p:cNvPr>
          <p:cNvSpPr>
            <a:spLocks noGrp="1"/>
          </p:cNvSpPr>
          <p:nvPr>
            <p:ph idx="1"/>
          </p:nvPr>
        </p:nvSpPr>
        <p:spPr/>
        <p:txBody>
          <a:bodyPr/>
          <a:lstStyle/>
          <a:p>
            <a:pPr eaLnBrk="1" hangingPunct="1"/>
            <a:r>
              <a:rPr lang="en-GB" altLang="en-US">
                <a:hlinkClick r:id="rId2"/>
              </a:rPr>
              <a:t>https://www.youtube.com/watch?v=dEzbdLn2bJc</a:t>
            </a:r>
            <a:endParaRPr lang="en-GB" altLang="en-US"/>
          </a:p>
          <a:p>
            <a:pPr eaLnBrk="1" hangingPunct="1"/>
            <a:endParaRPr lang="en-GB" altLang="en-US"/>
          </a:p>
          <a:p>
            <a:pPr eaLnBrk="1" hangingPunct="1">
              <a:buFont typeface="Wingdings 3" pitchFamily="2" charset="2"/>
              <a:buNone/>
            </a:pPr>
            <a:endParaRPr lang="en-GB" altLang="en-US"/>
          </a:p>
        </p:txBody>
      </p:sp>
      <p:sp>
        <p:nvSpPr>
          <p:cNvPr id="3" name="Title 2">
            <a:extLst>
              <a:ext uri="{FF2B5EF4-FFF2-40B4-BE49-F238E27FC236}">
                <a16:creationId xmlns:a16="http://schemas.microsoft.com/office/drawing/2014/main" id="{6CAF8135-AE5D-AB58-4705-A855D80A7D24}"/>
              </a:ext>
            </a:extLst>
          </p:cNvPr>
          <p:cNvSpPr>
            <a:spLocks noGrp="1"/>
          </p:cNvSpPr>
          <p:nvPr>
            <p:ph type="title"/>
          </p:nvPr>
        </p:nvSpPr>
        <p:spPr/>
        <p:txBody>
          <a:bodyPr/>
          <a:lstStyle/>
          <a:p>
            <a:pPr eaLnBrk="1" fontAlgn="auto" hangingPunct="1">
              <a:spcAft>
                <a:spcPts val="0"/>
              </a:spcAft>
              <a:defRPr/>
            </a:pPr>
            <a:r>
              <a:rPr lang="en-GB" dirty="0"/>
              <a:t>Lets do an exercise…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a:extLst>
              <a:ext uri="{FF2B5EF4-FFF2-40B4-BE49-F238E27FC236}">
                <a16:creationId xmlns:a16="http://schemas.microsoft.com/office/drawing/2014/main" id="{CE0C019C-C2B0-2379-DD8C-715685ADF570}"/>
              </a:ext>
            </a:extLst>
          </p:cNvPr>
          <p:cNvSpPr>
            <a:spLocks noGrp="1"/>
          </p:cNvSpPr>
          <p:nvPr>
            <p:ph idx="1"/>
          </p:nvPr>
        </p:nvSpPr>
        <p:spPr/>
        <p:txBody>
          <a:bodyPr/>
          <a:lstStyle/>
          <a:p>
            <a:pPr eaLnBrk="1" hangingPunct="1"/>
            <a:endParaRPr lang="en-GB" altLang="en-US"/>
          </a:p>
          <a:p>
            <a:pPr eaLnBrk="1" hangingPunct="1"/>
            <a:r>
              <a:rPr lang="en-GB" altLang="en-US" sz="3600"/>
              <a:t>You are your most valuable asset…. Value Yourself….</a:t>
            </a:r>
          </a:p>
          <a:p>
            <a:pPr eaLnBrk="1" hangingPunct="1"/>
            <a:r>
              <a:rPr lang="en-GB" altLang="en-US" sz="3600"/>
              <a:t>Look after your Mental Wellbeing – seek help early</a:t>
            </a:r>
          </a:p>
          <a:p>
            <a:pPr eaLnBrk="1" hangingPunct="1"/>
            <a:r>
              <a:rPr lang="en-GB" altLang="en-US" sz="3600"/>
              <a:t>Investing in yourself is not selfishness – it’s a worthwhile thing to do</a:t>
            </a:r>
          </a:p>
          <a:p>
            <a:pPr eaLnBrk="1" hangingPunct="1"/>
            <a:endParaRPr lang="en-GB" altLang="en-US"/>
          </a:p>
          <a:p>
            <a:pPr eaLnBrk="1" hangingPunct="1"/>
            <a:endParaRPr lang="en-GB" altLang="en-US"/>
          </a:p>
        </p:txBody>
      </p:sp>
      <p:sp>
        <p:nvSpPr>
          <p:cNvPr id="3" name="Title 2">
            <a:extLst>
              <a:ext uri="{FF2B5EF4-FFF2-40B4-BE49-F238E27FC236}">
                <a16:creationId xmlns:a16="http://schemas.microsoft.com/office/drawing/2014/main" id="{B305CC5B-33B8-DB47-22F9-822ABB4BE259}"/>
              </a:ext>
            </a:extLst>
          </p:cNvPr>
          <p:cNvSpPr>
            <a:spLocks noGrp="1"/>
          </p:cNvSpPr>
          <p:nvPr>
            <p:ph type="title"/>
          </p:nvPr>
        </p:nvSpPr>
        <p:spPr/>
        <p:txBody>
          <a:bodyPr/>
          <a:lstStyle/>
          <a:p>
            <a:pPr eaLnBrk="1" fontAlgn="auto" hangingPunct="1">
              <a:spcAft>
                <a:spcPts val="0"/>
              </a:spcAft>
              <a:defRPr/>
            </a:pPr>
            <a:r>
              <a:rPr lang="en-GB" dirty="0"/>
              <a:t>Summary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A4B9407-C32C-F921-5B00-D8C729AACE4C}"/>
              </a:ext>
            </a:extLst>
          </p:cNvPr>
          <p:cNvSpPr>
            <a:spLocks noGrp="1" noChangeArrowheads="1"/>
          </p:cNvSpPr>
          <p:nvPr>
            <p:ph type="title"/>
          </p:nvPr>
        </p:nvSpPr>
        <p:spPr>
          <a:xfrm>
            <a:off x="228600" y="0"/>
            <a:ext cx="7772400" cy="990600"/>
          </a:xfrm>
        </p:spPr>
        <p:txBody>
          <a:bodyPr/>
          <a:lstStyle/>
          <a:p>
            <a:pPr eaLnBrk="1" fontAlgn="auto" hangingPunct="1">
              <a:spcAft>
                <a:spcPts val="0"/>
              </a:spcAft>
              <a:defRPr/>
            </a:pPr>
            <a:r>
              <a:rPr lang="en-GB" altLang="en-US" dirty="0"/>
              <a:t>      </a:t>
            </a:r>
            <a:r>
              <a:rPr lang="en-GB" altLang="en-US" dirty="0">
                <a:solidFill>
                  <a:schemeClr val="tx1"/>
                </a:solidFill>
              </a:rPr>
              <a:t>Thank you</a:t>
            </a:r>
          </a:p>
        </p:txBody>
      </p:sp>
      <p:sp>
        <p:nvSpPr>
          <p:cNvPr id="44035" name="Text Box 4">
            <a:extLst>
              <a:ext uri="{FF2B5EF4-FFF2-40B4-BE49-F238E27FC236}">
                <a16:creationId xmlns:a16="http://schemas.microsoft.com/office/drawing/2014/main" id="{CEE864F0-C8C3-CB71-32FE-344D3833443E}"/>
              </a:ext>
            </a:extLst>
          </p:cNvPr>
          <p:cNvSpPr txBox="1">
            <a:spLocks noChangeArrowheads="1"/>
          </p:cNvSpPr>
          <p:nvPr/>
        </p:nvSpPr>
        <p:spPr bwMode="auto">
          <a:xfrm>
            <a:off x="6384925" y="3124200"/>
            <a:ext cx="146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a:spcBef>
                <a:spcPct val="0"/>
              </a:spcBef>
              <a:buClrTx/>
              <a:buSzTx/>
              <a:buFontTx/>
              <a:buNone/>
            </a:pPr>
            <a:endParaRPr lang="en-GB" altLang="en-US" sz="1800">
              <a:latin typeface="Calibri" panose="020F0502020204030204" pitchFamily="34" charset="0"/>
            </a:endParaRPr>
          </a:p>
        </p:txBody>
      </p:sp>
      <p:sp>
        <p:nvSpPr>
          <p:cNvPr id="44036" name="AutoShape 6" descr="https://webmail.doctors.org.uk/?_task=mail&amp;_id=2062905793595bc5c4c25bb&amp;_action=display-attachment&amp;_file=rcmfile2753271499186629070005600">
            <a:extLst>
              <a:ext uri="{FF2B5EF4-FFF2-40B4-BE49-F238E27FC236}">
                <a16:creationId xmlns:a16="http://schemas.microsoft.com/office/drawing/2014/main" id="{17B2B937-AAC5-1D5E-3070-9C8C29B27C85}"/>
              </a:ext>
            </a:extLst>
          </p:cNvPr>
          <p:cNvSpPr>
            <a:spLocks noChangeAspect="1" noChangeArrowheads="1"/>
          </p:cNvSpPr>
          <p:nvPr/>
        </p:nvSpPr>
        <p:spPr bwMode="auto">
          <a:xfrm>
            <a:off x="44450" y="-76200"/>
            <a:ext cx="3048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GB" altLang="en-US" sz="1800">
              <a:latin typeface="Calibri" panose="020F0502020204030204" pitchFamily="34" charset="0"/>
            </a:endParaRPr>
          </a:p>
        </p:txBody>
      </p:sp>
      <p:sp>
        <p:nvSpPr>
          <p:cNvPr id="44037" name="TextBox 2">
            <a:extLst>
              <a:ext uri="{FF2B5EF4-FFF2-40B4-BE49-F238E27FC236}">
                <a16:creationId xmlns:a16="http://schemas.microsoft.com/office/drawing/2014/main" id="{2CB6C874-61F6-7409-7DD3-C47D66C6920F}"/>
              </a:ext>
            </a:extLst>
          </p:cNvPr>
          <p:cNvSpPr txBox="1">
            <a:spLocks noChangeArrowheads="1"/>
          </p:cNvSpPr>
          <p:nvPr/>
        </p:nvSpPr>
        <p:spPr bwMode="auto">
          <a:xfrm>
            <a:off x="468313" y="1989138"/>
            <a:ext cx="86756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en-US" sz="4400" b="1">
                <a:latin typeface="Calibri" panose="020F0502020204030204" pitchFamily="34" charset="0"/>
              </a:rPr>
              <a:t>Wessex Psychiatrist</a:t>
            </a:r>
          </a:p>
          <a:p>
            <a:pPr eaLnBrk="1" hangingPunct="1">
              <a:spcBef>
                <a:spcPct val="0"/>
              </a:spcBef>
              <a:buClrTx/>
              <a:buSzTx/>
              <a:buFontTx/>
              <a:buNone/>
            </a:pPr>
            <a:r>
              <a:rPr lang="en-GB" altLang="en-US" sz="4400" b="1">
                <a:latin typeface="Calibri" panose="020F0502020204030204" pitchFamily="34" charset="0"/>
                <a:hlinkClick r:id="rId2"/>
              </a:rPr>
              <a:t>www.wessexpsychiatrist.com</a:t>
            </a:r>
            <a:endParaRPr lang="en-GB" altLang="en-US" sz="4400" b="1">
              <a:latin typeface="Calibri" panose="020F0502020204030204" pitchFamily="34" charset="0"/>
            </a:endParaRPr>
          </a:p>
          <a:p>
            <a:pPr eaLnBrk="1" hangingPunct="1">
              <a:spcBef>
                <a:spcPct val="0"/>
              </a:spcBef>
              <a:buClrTx/>
              <a:buSzTx/>
              <a:buFontTx/>
              <a:buNone/>
            </a:pPr>
            <a:endParaRPr lang="en-GB" altLang="en-US" sz="4400" b="1">
              <a:latin typeface="Calibri" panose="020F0502020204030204" pitchFamily="34" charset="0"/>
            </a:endParaRPr>
          </a:p>
          <a:p>
            <a:pPr eaLnBrk="1" hangingPunct="1">
              <a:spcBef>
                <a:spcPct val="0"/>
              </a:spcBef>
              <a:buClrTx/>
              <a:buSzTx/>
              <a:buFontTx/>
              <a:buNone/>
            </a:pPr>
            <a:r>
              <a:rPr lang="en-GB" altLang="en-US" sz="4400" b="1">
                <a:latin typeface="Calibri" panose="020F0502020204030204" pitchFamily="34" charset="0"/>
                <a:hlinkClick r:id="rId3"/>
              </a:rPr>
              <a:t>enquiries@wessexpsychiatrist.com</a:t>
            </a:r>
            <a:endParaRPr lang="en-GB" altLang="en-US" sz="4400" b="1">
              <a:latin typeface="Calibri" panose="020F0502020204030204" pitchFamily="34" charset="0"/>
            </a:endParaRPr>
          </a:p>
          <a:p>
            <a:pPr eaLnBrk="1" hangingPunct="1">
              <a:spcBef>
                <a:spcPct val="0"/>
              </a:spcBef>
              <a:buClrTx/>
              <a:buSzTx/>
              <a:buFontTx/>
              <a:buNone/>
            </a:pPr>
            <a:endParaRPr lang="en-GB" altLang="en-US" sz="4400" b="1">
              <a:latin typeface="Calibri" panose="020F0502020204030204" pitchFamily="34" charset="0"/>
            </a:endParaRPr>
          </a:p>
          <a:p>
            <a:pPr eaLnBrk="1" hangingPunct="1">
              <a:spcBef>
                <a:spcPct val="0"/>
              </a:spcBef>
              <a:buClrTx/>
              <a:buSzTx/>
              <a:buFontTx/>
              <a:buNone/>
            </a:pPr>
            <a:r>
              <a:rPr lang="en-GB" altLang="en-US" sz="4400" b="1">
                <a:latin typeface="Calibri" panose="020F0502020204030204" pitchFamily="34" charset="0"/>
              </a:rPr>
              <a:t>Tel: 07400898075</a:t>
            </a:r>
          </a:p>
        </p:txBody>
      </p:sp>
    </p:spTree>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C9E703CC-925A-0780-7F6A-D74380482006}"/>
              </a:ext>
            </a:extLst>
          </p:cNvPr>
          <p:cNvSpPr>
            <a:spLocks noGrp="1"/>
          </p:cNvSpPr>
          <p:nvPr>
            <p:ph idx="1"/>
          </p:nvPr>
        </p:nvSpPr>
        <p:spPr/>
        <p:txBody>
          <a:bodyPr/>
          <a:lstStyle/>
          <a:p>
            <a:r>
              <a:rPr lang="en-GB" altLang="en-US" sz="3200"/>
              <a:t>Have you come across anyone in your social and professional circle who you believe maybe struggling with emotions?</a:t>
            </a:r>
          </a:p>
          <a:p>
            <a:r>
              <a:rPr lang="en-GB" altLang="en-US" sz="3200"/>
              <a:t>What have they done about it?</a:t>
            </a:r>
          </a:p>
          <a:p>
            <a:r>
              <a:rPr lang="en-GB" altLang="en-US" sz="3200"/>
              <a:t>What have you done about it?</a:t>
            </a:r>
          </a:p>
          <a:p>
            <a:endParaRPr lang="en-GB" altLang="en-US"/>
          </a:p>
        </p:txBody>
      </p:sp>
      <p:sp>
        <p:nvSpPr>
          <p:cNvPr id="3" name="Title 2">
            <a:extLst>
              <a:ext uri="{FF2B5EF4-FFF2-40B4-BE49-F238E27FC236}">
                <a16:creationId xmlns:a16="http://schemas.microsoft.com/office/drawing/2014/main" id="{5C6726BC-B227-143E-45A8-51F0DAF6728D}"/>
              </a:ext>
            </a:extLst>
          </p:cNvPr>
          <p:cNvSpPr>
            <a:spLocks noGrp="1"/>
          </p:cNvSpPr>
          <p:nvPr>
            <p:ph type="title"/>
          </p:nvPr>
        </p:nvSpPr>
        <p:spPr/>
        <p:txBody>
          <a:bodyPr/>
          <a:lstStyle/>
          <a:p>
            <a:pPr>
              <a:defRPr/>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EB72378-8E37-220A-A586-15C00872F4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6550" y="1508125"/>
            <a:ext cx="3311525" cy="4187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Title 1">
            <a:extLst>
              <a:ext uri="{FF2B5EF4-FFF2-40B4-BE49-F238E27FC236}">
                <a16:creationId xmlns:a16="http://schemas.microsoft.com/office/drawing/2014/main" id="{96EC8130-6283-06BF-48F4-EB628188E429}"/>
              </a:ext>
            </a:extLst>
          </p:cNvPr>
          <p:cNvSpPr>
            <a:spLocks noGrp="1"/>
          </p:cNvSpPr>
          <p:nvPr>
            <p:ph type="title"/>
          </p:nvPr>
        </p:nvSpPr>
        <p:spPr>
          <a:xfrm>
            <a:off x="457201" y="174813"/>
            <a:ext cx="7075673" cy="1021976"/>
          </a:xfrm>
        </p:spPr>
        <p:txBody>
          <a:bodyPr/>
          <a:lstStyle/>
          <a:p>
            <a:pPr eaLnBrk="1" fontAlgn="auto" hangingPunct="1">
              <a:spcAft>
                <a:spcPts val="0"/>
              </a:spcAft>
              <a:defRPr/>
            </a:pPr>
            <a:r>
              <a:rPr lang="en-GB" altLang="en-US" dirty="0"/>
              <a:t>Women…</a:t>
            </a:r>
          </a:p>
        </p:txBody>
      </p:sp>
      <p:sp>
        <p:nvSpPr>
          <p:cNvPr id="5" name="Oval Callout 4">
            <a:extLst>
              <a:ext uri="{FF2B5EF4-FFF2-40B4-BE49-F238E27FC236}">
                <a16:creationId xmlns:a16="http://schemas.microsoft.com/office/drawing/2014/main" id="{6151A2D9-3417-DCDB-374B-A20A5B441807}"/>
              </a:ext>
            </a:extLst>
          </p:cNvPr>
          <p:cNvSpPr>
            <a:spLocks noChangeArrowheads="1"/>
          </p:cNvSpPr>
          <p:nvPr/>
        </p:nvSpPr>
        <p:spPr bwMode="auto">
          <a:xfrm>
            <a:off x="395288" y="2887663"/>
            <a:ext cx="2087562" cy="1042987"/>
          </a:xfrm>
          <a:prstGeom prst="wedgeEllipseCallout">
            <a:avLst>
              <a:gd name="adj1" fmla="val 77421"/>
              <a:gd name="adj2" fmla="val 22139"/>
            </a:avLst>
          </a:prstGeom>
          <a:solidFill>
            <a:srgbClr val="D9B2DD"/>
          </a:solidFill>
          <a:ln w="38100">
            <a:solidFill>
              <a:srgbClr val="000000"/>
            </a:solidFill>
            <a:miter lim="800000"/>
            <a:headEnd/>
            <a:tailEnd/>
          </a:ln>
          <a:effectLst>
            <a:outerShdw blurRad="50800" dist="38100" dir="5400000" rotWithShape="0">
              <a:srgbClr val="808080">
                <a:alpha val="34998"/>
              </a:srgbClr>
            </a:outerShdw>
          </a:effectLst>
        </p:spPr>
        <p:txBody>
          <a:bodyPr anchor="ctr"/>
          <a:lstStyle/>
          <a:p>
            <a:pPr algn="ctr">
              <a:defRPr/>
            </a:pPr>
            <a:r>
              <a:rPr lang="en-GB" altLang="en-US" b="1" dirty="0">
                <a:solidFill>
                  <a:srgbClr val="000000"/>
                </a:solidFill>
                <a:ea typeface="MS PGothic" pitchFamily="34" charset="-128"/>
                <a:cs typeface="+mn-cs"/>
              </a:rPr>
              <a:t>Role Expectations</a:t>
            </a:r>
          </a:p>
        </p:txBody>
      </p:sp>
      <p:pic>
        <p:nvPicPr>
          <p:cNvPr id="50181" name="Picture 3">
            <a:extLst>
              <a:ext uri="{FF2B5EF4-FFF2-40B4-BE49-F238E27FC236}">
                <a16:creationId xmlns:a16="http://schemas.microsoft.com/office/drawing/2014/main" id="{87934D84-75FB-8AC1-DC2A-0976F488C7E9}"/>
              </a:ext>
            </a:extLst>
          </p:cNvPr>
          <p:cNvPicPr>
            <a:picLocks noChangeAspect="1" noChangeArrowheads="1"/>
          </p:cNvPicPr>
          <p:nvPr/>
        </p:nvPicPr>
        <p:blipFill>
          <a:blip r:embed="rId3"/>
          <a:srcRect/>
          <a:stretch>
            <a:fillRect/>
          </a:stretch>
        </p:blipFill>
        <p:spPr bwMode="auto">
          <a:xfrm rot="618761">
            <a:off x="6232525" y="2520950"/>
            <a:ext cx="2195513" cy="113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0182" name="Picture 4">
            <a:extLst>
              <a:ext uri="{FF2B5EF4-FFF2-40B4-BE49-F238E27FC236}">
                <a16:creationId xmlns:a16="http://schemas.microsoft.com/office/drawing/2014/main" id="{216CE2F9-57B0-8F27-C022-28167933F626}"/>
              </a:ext>
            </a:extLst>
          </p:cNvPr>
          <p:cNvPicPr>
            <a:picLocks noChangeAspect="1" noChangeArrowheads="1"/>
          </p:cNvPicPr>
          <p:nvPr/>
        </p:nvPicPr>
        <p:blipFill>
          <a:blip r:embed="rId4"/>
          <a:srcRect/>
          <a:stretch>
            <a:fillRect/>
          </a:stretch>
        </p:blipFill>
        <p:spPr bwMode="auto">
          <a:xfrm>
            <a:off x="1041400" y="1423988"/>
            <a:ext cx="183515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9" name="TextBox 3">
            <a:extLst>
              <a:ext uri="{FF2B5EF4-FFF2-40B4-BE49-F238E27FC236}">
                <a16:creationId xmlns:a16="http://schemas.microsoft.com/office/drawing/2014/main" id="{19A602BD-D26D-444D-204C-CCA1BDE59111}"/>
              </a:ext>
            </a:extLst>
          </p:cNvPr>
          <p:cNvSpPr txBox="1">
            <a:spLocks noChangeArrowheads="1"/>
          </p:cNvSpPr>
          <p:nvPr/>
        </p:nvSpPr>
        <p:spPr bwMode="auto">
          <a:xfrm>
            <a:off x="1428750" y="193992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en-US" sz="1800" b="1">
                <a:latin typeface="Arial" panose="020B0604020202020204" pitchFamily="34" charset="0"/>
              </a:rPr>
              <a:t>Hormones</a:t>
            </a:r>
          </a:p>
        </p:txBody>
      </p:sp>
      <p:pic>
        <p:nvPicPr>
          <p:cNvPr id="50184" name="Picture 5">
            <a:extLst>
              <a:ext uri="{FF2B5EF4-FFF2-40B4-BE49-F238E27FC236}">
                <a16:creationId xmlns:a16="http://schemas.microsoft.com/office/drawing/2014/main" id="{F2F16D88-5785-C39C-1788-CDE828971467}"/>
              </a:ext>
            </a:extLst>
          </p:cNvPr>
          <p:cNvPicPr>
            <a:picLocks noChangeAspect="1" noChangeArrowheads="1"/>
          </p:cNvPicPr>
          <p:nvPr/>
        </p:nvPicPr>
        <p:blipFill>
          <a:blip r:embed="rId5"/>
          <a:srcRect/>
          <a:stretch>
            <a:fillRect/>
          </a:stretch>
        </p:blipFill>
        <p:spPr bwMode="auto">
          <a:xfrm rot="503592">
            <a:off x="554038" y="4281488"/>
            <a:ext cx="22542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21" name="TextBox 6">
            <a:extLst>
              <a:ext uri="{FF2B5EF4-FFF2-40B4-BE49-F238E27FC236}">
                <a16:creationId xmlns:a16="http://schemas.microsoft.com/office/drawing/2014/main" id="{C053A406-7540-4350-CAF8-96BEC836886A}"/>
              </a:ext>
            </a:extLst>
          </p:cNvPr>
          <p:cNvSpPr txBox="1">
            <a:spLocks noChangeArrowheads="1"/>
          </p:cNvSpPr>
          <p:nvPr/>
        </p:nvSpPr>
        <p:spPr bwMode="auto">
          <a:xfrm>
            <a:off x="762000" y="4433888"/>
            <a:ext cx="1825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en-US" sz="1800" b="1">
                <a:latin typeface="Arial" panose="020B0604020202020204" pitchFamily="34" charset="0"/>
              </a:rPr>
              <a:t>Pregnancy &amp; </a:t>
            </a:r>
          </a:p>
          <a:p>
            <a:pPr eaLnBrk="1" hangingPunct="1">
              <a:spcBef>
                <a:spcPct val="0"/>
              </a:spcBef>
              <a:buClrTx/>
              <a:buSzTx/>
              <a:buFontTx/>
              <a:buNone/>
            </a:pPr>
            <a:r>
              <a:rPr lang="en-GB" altLang="en-US" sz="1800" b="1">
                <a:latin typeface="Arial" panose="020B0604020202020204" pitchFamily="34" charset="0"/>
              </a:rPr>
              <a:t>Children</a:t>
            </a:r>
          </a:p>
        </p:txBody>
      </p:sp>
      <p:sp>
        <p:nvSpPr>
          <p:cNvPr id="13322" name="TextBox 7">
            <a:extLst>
              <a:ext uri="{FF2B5EF4-FFF2-40B4-BE49-F238E27FC236}">
                <a16:creationId xmlns:a16="http://schemas.microsoft.com/office/drawing/2014/main" id="{593F14E1-D615-4905-C2FD-A7F69D15A7A2}"/>
              </a:ext>
            </a:extLst>
          </p:cNvPr>
          <p:cNvSpPr txBox="1">
            <a:spLocks noChangeArrowheads="1"/>
          </p:cNvSpPr>
          <p:nvPr/>
        </p:nvSpPr>
        <p:spPr bwMode="auto">
          <a:xfrm>
            <a:off x="6789738" y="2763838"/>
            <a:ext cx="1506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en-US" sz="1800" b="1">
                <a:latin typeface="Arial" panose="020B0604020202020204" pitchFamily="34" charset="0"/>
              </a:rPr>
              <a:t>Harassment</a:t>
            </a:r>
          </a:p>
          <a:p>
            <a:pPr eaLnBrk="1" hangingPunct="1">
              <a:spcBef>
                <a:spcPct val="0"/>
              </a:spcBef>
              <a:buClrTx/>
              <a:buSzTx/>
              <a:buFontTx/>
              <a:buNone/>
            </a:pPr>
            <a:r>
              <a:rPr lang="en-GB" altLang="en-US" sz="1800" b="1">
                <a:latin typeface="Arial" panose="020B0604020202020204" pitchFamily="34" charset="0"/>
              </a:rPr>
              <a:t>/Abuse</a:t>
            </a:r>
          </a:p>
        </p:txBody>
      </p:sp>
      <p:pic>
        <p:nvPicPr>
          <p:cNvPr id="50187" name="Picture 6">
            <a:extLst>
              <a:ext uri="{FF2B5EF4-FFF2-40B4-BE49-F238E27FC236}">
                <a16:creationId xmlns:a16="http://schemas.microsoft.com/office/drawing/2014/main" id="{FD98448E-ECB1-D3C5-8003-61424E2CA7D6}"/>
              </a:ext>
            </a:extLst>
          </p:cNvPr>
          <p:cNvPicPr>
            <a:picLocks noChangeAspect="1" noChangeArrowheads="1"/>
          </p:cNvPicPr>
          <p:nvPr/>
        </p:nvPicPr>
        <p:blipFill>
          <a:blip r:embed="rId5"/>
          <a:srcRect/>
          <a:stretch>
            <a:fillRect/>
          </a:stretch>
        </p:blipFill>
        <p:spPr bwMode="auto">
          <a:xfrm rot="-10182159">
            <a:off x="6107113" y="3905250"/>
            <a:ext cx="1954212"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24" name="TextBox 8">
            <a:extLst>
              <a:ext uri="{FF2B5EF4-FFF2-40B4-BE49-F238E27FC236}">
                <a16:creationId xmlns:a16="http://schemas.microsoft.com/office/drawing/2014/main" id="{44664C13-DDB5-DECD-33BF-4EFA2F4A62E5}"/>
              </a:ext>
            </a:extLst>
          </p:cNvPr>
          <p:cNvSpPr txBox="1">
            <a:spLocks noChangeArrowheads="1"/>
          </p:cNvSpPr>
          <p:nvPr/>
        </p:nvSpPr>
        <p:spPr bwMode="auto">
          <a:xfrm>
            <a:off x="6664325" y="4184650"/>
            <a:ext cx="1147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en-US" sz="1800" b="1">
                <a:latin typeface="Arial" panose="020B0604020202020204" pitchFamily="34" charset="0"/>
              </a:rPr>
              <a:t>Cultural</a:t>
            </a:r>
          </a:p>
        </p:txBody>
      </p:sp>
      <p:pic>
        <p:nvPicPr>
          <p:cNvPr id="50189" name="Picture 7">
            <a:extLst>
              <a:ext uri="{FF2B5EF4-FFF2-40B4-BE49-F238E27FC236}">
                <a16:creationId xmlns:a16="http://schemas.microsoft.com/office/drawing/2014/main" id="{713BA75A-0551-D2D5-E998-8F1951973127}"/>
              </a:ext>
            </a:extLst>
          </p:cNvPr>
          <p:cNvPicPr>
            <a:picLocks noChangeAspect="1" noChangeArrowheads="1"/>
          </p:cNvPicPr>
          <p:nvPr/>
        </p:nvPicPr>
        <p:blipFill>
          <a:blip r:embed="rId6"/>
          <a:srcRect/>
          <a:stretch>
            <a:fillRect/>
          </a:stretch>
        </p:blipFill>
        <p:spPr bwMode="auto">
          <a:xfrm>
            <a:off x="5829300" y="989013"/>
            <a:ext cx="2357438" cy="137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26" name="TextBox 9">
            <a:extLst>
              <a:ext uri="{FF2B5EF4-FFF2-40B4-BE49-F238E27FC236}">
                <a16:creationId xmlns:a16="http://schemas.microsoft.com/office/drawing/2014/main" id="{E30A2CA9-08F2-A1DD-29A4-F00F419B7B74}"/>
              </a:ext>
            </a:extLst>
          </p:cNvPr>
          <p:cNvSpPr txBox="1">
            <a:spLocks noChangeArrowheads="1"/>
          </p:cNvSpPr>
          <p:nvPr/>
        </p:nvSpPr>
        <p:spPr bwMode="auto">
          <a:xfrm>
            <a:off x="6405563" y="1423988"/>
            <a:ext cx="1665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en-US" sz="1800" b="1">
                <a:latin typeface="Arial" panose="020B0604020202020204" pitchFamily="34" charset="0"/>
              </a:rPr>
              <a:t>Relationships</a:t>
            </a:r>
          </a:p>
        </p:txBody>
      </p:sp>
      <p:pic>
        <p:nvPicPr>
          <p:cNvPr id="50191" name="Picture 8">
            <a:extLst>
              <a:ext uri="{FF2B5EF4-FFF2-40B4-BE49-F238E27FC236}">
                <a16:creationId xmlns:a16="http://schemas.microsoft.com/office/drawing/2014/main" id="{A481162E-7241-0347-AC2B-3186847CF6A3}"/>
              </a:ext>
            </a:extLst>
          </p:cNvPr>
          <p:cNvPicPr>
            <a:picLocks noChangeAspect="1" noChangeArrowheads="1"/>
          </p:cNvPicPr>
          <p:nvPr/>
        </p:nvPicPr>
        <p:blipFill>
          <a:blip r:embed="rId5"/>
          <a:srcRect/>
          <a:stretch>
            <a:fillRect/>
          </a:stretch>
        </p:blipFill>
        <p:spPr bwMode="auto">
          <a:xfrm rot="-7430950">
            <a:off x="5915025" y="5097463"/>
            <a:ext cx="1811338" cy="14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28" name="TextBox 10">
            <a:extLst>
              <a:ext uri="{FF2B5EF4-FFF2-40B4-BE49-F238E27FC236}">
                <a16:creationId xmlns:a16="http://schemas.microsoft.com/office/drawing/2014/main" id="{57F3FE5B-B2CE-E1AD-F8E4-03A8CB7A564A}"/>
              </a:ext>
            </a:extLst>
          </p:cNvPr>
          <p:cNvSpPr txBox="1">
            <a:spLocks noChangeArrowheads="1"/>
          </p:cNvSpPr>
          <p:nvPr/>
        </p:nvSpPr>
        <p:spPr bwMode="auto">
          <a:xfrm>
            <a:off x="6405563" y="5537200"/>
            <a:ext cx="1017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en-US" sz="1800" b="1">
                <a:latin typeface="Arial" panose="020B0604020202020204" pitchFamily="34" charset="0"/>
              </a:rPr>
              <a:t>Glass</a:t>
            </a:r>
          </a:p>
          <a:p>
            <a:pPr eaLnBrk="1" hangingPunct="1">
              <a:spcBef>
                <a:spcPct val="0"/>
              </a:spcBef>
              <a:buClrTx/>
              <a:buSzTx/>
              <a:buFontTx/>
              <a:buNone/>
            </a:pPr>
            <a:r>
              <a:rPr lang="en-GB" altLang="en-US" sz="1800" b="1">
                <a:latin typeface="Arial" panose="020B0604020202020204" pitchFamily="34" charset="0"/>
              </a:rPr>
              <a:t> Ceiling</a:t>
            </a:r>
          </a:p>
        </p:txBody>
      </p:sp>
      <p:sp>
        <p:nvSpPr>
          <p:cNvPr id="19" name="Oval Callout 18">
            <a:extLst>
              <a:ext uri="{FF2B5EF4-FFF2-40B4-BE49-F238E27FC236}">
                <a16:creationId xmlns:a16="http://schemas.microsoft.com/office/drawing/2014/main" id="{68074D1A-9B29-04C1-F65B-9320520DE684}"/>
              </a:ext>
            </a:extLst>
          </p:cNvPr>
          <p:cNvSpPr>
            <a:spLocks noChangeArrowheads="1"/>
          </p:cNvSpPr>
          <p:nvPr/>
        </p:nvSpPr>
        <p:spPr bwMode="auto">
          <a:xfrm>
            <a:off x="3549650" y="5746750"/>
            <a:ext cx="2089150" cy="942975"/>
          </a:xfrm>
          <a:prstGeom prst="wedgeEllipseCallout">
            <a:avLst>
              <a:gd name="adj1" fmla="val 2750"/>
              <a:gd name="adj2" fmla="val -61602"/>
            </a:avLst>
          </a:prstGeom>
          <a:solidFill>
            <a:srgbClr val="D9B2DD"/>
          </a:solidFill>
          <a:ln w="38100">
            <a:solidFill>
              <a:srgbClr val="000000"/>
            </a:solidFill>
            <a:miter lim="800000"/>
            <a:headEnd/>
            <a:tailEnd/>
          </a:ln>
          <a:effectLst>
            <a:outerShdw blurRad="50800" dist="38100" dir="5400000" rotWithShape="0">
              <a:srgbClr val="808080">
                <a:alpha val="34998"/>
              </a:srgbClr>
            </a:outerShdw>
          </a:effectLst>
        </p:spPr>
        <p:txBody>
          <a:bodyPr anchor="ctr"/>
          <a:lstStyle/>
          <a:p>
            <a:pPr algn="ctr">
              <a:defRPr/>
            </a:pPr>
            <a:r>
              <a:rPr lang="en-GB" altLang="en-US" b="1" dirty="0">
                <a:ea typeface="MS PGothic" pitchFamily="34" charset="-128"/>
                <a:cs typeface="+mn-cs"/>
              </a:rPr>
              <a:t>Work Life Balance</a:t>
            </a:r>
          </a:p>
        </p:txBody>
      </p:sp>
      <p:pic>
        <p:nvPicPr>
          <p:cNvPr id="50194" name="Picture 9">
            <a:extLst>
              <a:ext uri="{FF2B5EF4-FFF2-40B4-BE49-F238E27FC236}">
                <a16:creationId xmlns:a16="http://schemas.microsoft.com/office/drawing/2014/main" id="{EB96B784-9F7A-54F3-A328-764BABCF5F52}"/>
              </a:ext>
            </a:extLst>
          </p:cNvPr>
          <p:cNvPicPr>
            <a:picLocks noChangeAspect="1" noChangeArrowheads="1"/>
          </p:cNvPicPr>
          <p:nvPr/>
        </p:nvPicPr>
        <p:blipFill>
          <a:blip r:embed="rId5"/>
          <a:srcRect/>
          <a:stretch>
            <a:fillRect/>
          </a:stretch>
        </p:blipFill>
        <p:spPr bwMode="auto">
          <a:xfrm rot="-1033873">
            <a:off x="1196975" y="5372100"/>
            <a:ext cx="224472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31" name="TextBox 11">
            <a:extLst>
              <a:ext uri="{FF2B5EF4-FFF2-40B4-BE49-F238E27FC236}">
                <a16:creationId xmlns:a16="http://schemas.microsoft.com/office/drawing/2014/main" id="{1FB7FC6B-9CA8-0C82-70DE-C7ACB15BCEE2}"/>
              </a:ext>
            </a:extLst>
          </p:cNvPr>
          <p:cNvSpPr txBox="1">
            <a:spLocks noChangeArrowheads="1"/>
          </p:cNvSpPr>
          <p:nvPr/>
        </p:nvSpPr>
        <p:spPr bwMode="auto">
          <a:xfrm>
            <a:off x="1524000" y="5721350"/>
            <a:ext cx="1592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en-US" sz="1800" b="1">
                <a:latin typeface="Arial" panose="020B0604020202020204" pitchFamily="34" charset="0"/>
              </a:rPr>
              <a:t>Body Image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9587CDCC-F608-74B6-26A0-64F010F514C8}"/>
              </a:ext>
            </a:extLst>
          </p:cNvPr>
          <p:cNvSpPr>
            <a:spLocks noGrp="1"/>
          </p:cNvSpPr>
          <p:nvPr>
            <p:ph idx="1"/>
          </p:nvPr>
        </p:nvSpPr>
        <p:spPr>
          <a:xfrm>
            <a:off x="381000" y="2286000"/>
            <a:ext cx="8458200" cy="3962400"/>
          </a:xfrm>
        </p:spPr>
        <p:txBody>
          <a:bodyPr/>
          <a:lstStyle/>
          <a:p>
            <a:pPr eaLnBrk="1" hangingPunct="1"/>
            <a:endParaRPr lang="en-US" altLang="en-US"/>
          </a:p>
          <a:p>
            <a:pPr eaLnBrk="1" hangingPunct="1"/>
            <a:r>
              <a:rPr lang="en-US" altLang="en-US"/>
              <a:t>Gender based violence (rape, sexual abuse, domestic violence)</a:t>
            </a:r>
          </a:p>
          <a:p>
            <a:pPr eaLnBrk="1" hangingPunct="1"/>
            <a:r>
              <a:rPr lang="en-US" altLang="en-US"/>
              <a:t>Socioeconomic status – financial dependence</a:t>
            </a:r>
          </a:p>
          <a:p>
            <a:pPr eaLnBrk="1" hangingPunct="1"/>
            <a:r>
              <a:rPr lang="en-US" altLang="en-US"/>
              <a:t>Caregiving responsibilities, multiple roles</a:t>
            </a:r>
          </a:p>
          <a:p>
            <a:pPr eaLnBrk="1" hangingPunct="1"/>
            <a:r>
              <a:rPr lang="en-US" altLang="en-US"/>
              <a:t>Societal expectations</a:t>
            </a:r>
          </a:p>
          <a:p>
            <a:pPr eaLnBrk="1" hangingPunct="1"/>
            <a:r>
              <a:rPr lang="en-US" altLang="en-US"/>
              <a:t>Cultural factors</a:t>
            </a:r>
          </a:p>
        </p:txBody>
      </p:sp>
      <p:sp>
        <p:nvSpPr>
          <p:cNvPr id="2" name="Title 1">
            <a:extLst>
              <a:ext uri="{FF2B5EF4-FFF2-40B4-BE49-F238E27FC236}">
                <a16:creationId xmlns:a16="http://schemas.microsoft.com/office/drawing/2014/main" id="{24266893-0ADC-ECC6-9A4D-3E37824C1A14}"/>
              </a:ext>
            </a:extLst>
          </p:cNvPr>
          <p:cNvSpPr>
            <a:spLocks noGrp="1"/>
          </p:cNvSpPr>
          <p:nvPr>
            <p:ph type="title"/>
          </p:nvPr>
        </p:nvSpPr>
        <p:spPr>
          <a:xfrm>
            <a:off x="152400" y="533400"/>
            <a:ext cx="8839200" cy="1398588"/>
          </a:xfrm>
        </p:spPr>
        <p:txBody>
          <a:bodyPr/>
          <a:lstStyle/>
          <a:p>
            <a:pPr marL="484632" eaLnBrk="1" fontAlgn="auto" hangingPunct="1">
              <a:spcAft>
                <a:spcPts val="0"/>
              </a:spcAft>
              <a:defRPr/>
            </a:pPr>
            <a:r>
              <a:rPr lang="en-US" dirty="0">
                <a:solidFill>
                  <a:schemeClr val="tx1"/>
                </a:solidFill>
              </a:rPr>
              <a:t>Psychosocial Risk Factors for Depression/Anxiety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048E9BDF-4CF4-AF78-AF5C-CFE410CA8E56}"/>
              </a:ext>
            </a:extLst>
          </p:cNvPr>
          <p:cNvSpPr>
            <a:spLocks noGrp="1" noChangeArrowheads="1"/>
          </p:cNvSpPr>
          <p:nvPr>
            <p:ph idx="1"/>
          </p:nvPr>
        </p:nvSpPr>
        <p:spPr>
          <a:xfrm>
            <a:off x="838200" y="2514600"/>
            <a:ext cx="7843838" cy="3581400"/>
          </a:xfrm>
        </p:spPr>
        <p:txBody>
          <a:bodyPr tIns="244625"/>
          <a:lstStyle/>
          <a:p>
            <a:pPr eaLnBrk="1" hangingPunct="1">
              <a:lnSpc>
                <a:spcPct val="90000"/>
              </a:lnSpc>
            </a:pPr>
            <a:r>
              <a:rPr lang="en-US" altLang="en-US" sz="2800"/>
              <a:t>Menstrual Cycle</a:t>
            </a:r>
          </a:p>
          <a:p>
            <a:pPr eaLnBrk="1" hangingPunct="1">
              <a:lnSpc>
                <a:spcPct val="90000"/>
              </a:lnSpc>
            </a:pPr>
            <a:r>
              <a:rPr lang="en-US" altLang="en-US" sz="2800"/>
              <a:t>Infertility</a:t>
            </a:r>
            <a:endParaRPr lang="en-US" altLang="en-US" sz="2800" b="1"/>
          </a:p>
          <a:p>
            <a:pPr eaLnBrk="1" hangingPunct="1">
              <a:lnSpc>
                <a:spcPct val="90000"/>
              </a:lnSpc>
            </a:pPr>
            <a:r>
              <a:rPr lang="en-US" altLang="en-US" sz="2800"/>
              <a:t>Pregnancy</a:t>
            </a:r>
          </a:p>
          <a:p>
            <a:pPr eaLnBrk="1" hangingPunct="1">
              <a:lnSpc>
                <a:spcPct val="90000"/>
              </a:lnSpc>
            </a:pPr>
            <a:r>
              <a:rPr lang="en-US" altLang="en-US" sz="2800"/>
              <a:t>Postpartum Period</a:t>
            </a:r>
          </a:p>
          <a:p>
            <a:pPr eaLnBrk="1" hangingPunct="1">
              <a:lnSpc>
                <a:spcPct val="90000"/>
              </a:lnSpc>
            </a:pPr>
            <a:r>
              <a:rPr lang="en-US" altLang="en-US" sz="2800"/>
              <a:t>Menopausal Transition/Perimenopause</a:t>
            </a:r>
          </a:p>
          <a:p>
            <a:pPr eaLnBrk="1" hangingPunct="1">
              <a:lnSpc>
                <a:spcPct val="90000"/>
              </a:lnSpc>
            </a:pPr>
            <a:r>
              <a:rPr lang="en-US" altLang="en-US" sz="2800"/>
              <a:t>Hormonal Therapies</a:t>
            </a:r>
          </a:p>
        </p:txBody>
      </p:sp>
      <p:sp>
        <p:nvSpPr>
          <p:cNvPr id="6146" name="Rectangle 2">
            <a:extLst>
              <a:ext uri="{FF2B5EF4-FFF2-40B4-BE49-F238E27FC236}">
                <a16:creationId xmlns:a16="http://schemas.microsoft.com/office/drawing/2014/main" id="{FDE03B9F-7E62-85B6-9573-E11C4D03DC93}"/>
              </a:ext>
            </a:extLst>
          </p:cNvPr>
          <p:cNvSpPr>
            <a:spLocks noGrp="1" noChangeArrowheads="1"/>
          </p:cNvSpPr>
          <p:nvPr>
            <p:ph type="title"/>
          </p:nvPr>
        </p:nvSpPr>
        <p:spPr>
          <a:xfrm>
            <a:off x="381000" y="457200"/>
            <a:ext cx="8686800" cy="990600"/>
          </a:xfrm>
        </p:spPr>
        <p:txBody>
          <a:bodyPr>
            <a:normAutofit fontScale="90000"/>
          </a:bodyPr>
          <a:lstStyle/>
          <a:p>
            <a:pPr marL="484632" eaLnBrk="1" fontAlgn="auto" hangingPunct="1">
              <a:spcAft>
                <a:spcPts val="0"/>
              </a:spcAft>
              <a:defRPr/>
            </a:pPr>
            <a:br>
              <a:rPr lang="en-US" dirty="0">
                <a:solidFill>
                  <a:schemeClr val="accent1">
                    <a:tint val="83000"/>
                    <a:satMod val="150000"/>
                  </a:schemeClr>
                </a:solidFill>
              </a:rPr>
            </a:br>
            <a:r>
              <a:rPr lang="en-US" sz="4000" dirty="0">
                <a:solidFill>
                  <a:schemeClr val="tx1"/>
                </a:solidFill>
                <a:latin typeface="+mn-lt"/>
              </a:rPr>
              <a:t>Reproductive Events and Hormones linked to Mood Disorders</a:t>
            </a:r>
            <a:br>
              <a:rPr lang="en-US" sz="4000" dirty="0">
                <a:solidFill>
                  <a:schemeClr val="tx1"/>
                </a:solidFill>
              </a:rPr>
            </a:br>
            <a:endParaRPr lang="en-US" dirty="0">
              <a:solidFill>
                <a:schemeClr val="tx1"/>
              </a:solidFill>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69C2AB8F-6488-3360-6A3E-8D18FECB65E4}"/>
              </a:ext>
            </a:extLst>
          </p:cNvPr>
          <p:cNvSpPr>
            <a:spLocks noGrp="1"/>
          </p:cNvSpPr>
          <p:nvPr>
            <p:ph idx="1"/>
          </p:nvPr>
        </p:nvSpPr>
        <p:spPr>
          <a:xfrm>
            <a:off x="0" y="1524000"/>
            <a:ext cx="8915400" cy="4953000"/>
          </a:xfrm>
        </p:spPr>
        <p:txBody>
          <a:bodyPr/>
          <a:lstStyle/>
          <a:p>
            <a:pPr marL="447675" indent="-382588" eaLnBrk="1" hangingPunct="1">
              <a:buFont typeface="Wingdings 2" pitchFamily="2" charset="2"/>
              <a:buChar char=""/>
            </a:pPr>
            <a:endParaRPr lang="en-US" altLang="en-US"/>
          </a:p>
          <a:p>
            <a:pPr marL="447675" indent="-382588" eaLnBrk="1" hangingPunct="1">
              <a:buFont typeface="Wingdings 2" pitchFamily="2" charset="2"/>
              <a:buChar char=""/>
            </a:pPr>
            <a:r>
              <a:rPr lang="en-US" altLang="en-US"/>
              <a:t>Higher incidence of Depressive episodes in women starting at puberty</a:t>
            </a:r>
          </a:p>
          <a:p>
            <a:pPr marL="447675" indent="-382588" eaLnBrk="1" hangingPunct="1">
              <a:buFont typeface="Wingdings 2" pitchFamily="2" charset="2"/>
              <a:buChar char=""/>
            </a:pPr>
            <a:r>
              <a:rPr lang="en-US" altLang="en-US"/>
              <a:t>Suicidal behaviour may be more common in low estrogen states</a:t>
            </a:r>
          </a:p>
          <a:p>
            <a:pPr marL="447675" indent="-382588" eaLnBrk="1" hangingPunct="1">
              <a:buFont typeface="Wingdings 2" pitchFamily="2" charset="2"/>
              <a:buChar char=""/>
            </a:pPr>
            <a:r>
              <a:rPr lang="en-US" altLang="en-US"/>
              <a:t>3 -5% rate of PMS</a:t>
            </a:r>
          </a:p>
          <a:p>
            <a:pPr marL="447675" indent="-382588" eaLnBrk="1" hangingPunct="1">
              <a:buFont typeface="Wingdings 2" pitchFamily="2" charset="2"/>
              <a:buChar char=""/>
            </a:pPr>
            <a:r>
              <a:rPr lang="en-US" altLang="en-US"/>
              <a:t>Postpartum depression and rates of admissions and psychosis increase immediately after childbirth</a:t>
            </a:r>
          </a:p>
          <a:p>
            <a:pPr marL="447675" indent="-382588" eaLnBrk="1" hangingPunct="1">
              <a:buFont typeface="Wingdings 2" pitchFamily="2" charset="2"/>
              <a:buChar char=""/>
            </a:pPr>
            <a:r>
              <a:rPr lang="en-US" altLang="en-US"/>
              <a:t>Perimenopausal mood variability</a:t>
            </a:r>
          </a:p>
        </p:txBody>
      </p:sp>
      <p:sp>
        <p:nvSpPr>
          <p:cNvPr id="26627" name="Title 1">
            <a:extLst>
              <a:ext uri="{FF2B5EF4-FFF2-40B4-BE49-F238E27FC236}">
                <a16:creationId xmlns:a16="http://schemas.microsoft.com/office/drawing/2014/main" id="{9F693083-7834-2F77-9915-3E17CE067981}"/>
              </a:ext>
            </a:extLst>
          </p:cNvPr>
          <p:cNvSpPr>
            <a:spLocks noGrp="1"/>
          </p:cNvSpPr>
          <p:nvPr>
            <p:ph type="title"/>
          </p:nvPr>
        </p:nvSpPr>
        <p:spPr/>
        <p:txBody>
          <a:bodyPr/>
          <a:lstStyle/>
          <a:p>
            <a:pPr eaLnBrk="1" fontAlgn="auto" hangingPunct="1">
              <a:spcAft>
                <a:spcPts val="0"/>
              </a:spcAft>
              <a:defRPr/>
            </a:pPr>
            <a:r>
              <a:rPr lang="en-GB" altLang="en-US" dirty="0">
                <a:solidFill>
                  <a:schemeClr val="tx1"/>
                </a:solidFill>
              </a:rPr>
              <a:t>Hormones and Mood: Evidence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a:extLst>
              <a:ext uri="{FF2B5EF4-FFF2-40B4-BE49-F238E27FC236}">
                <a16:creationId xmlns:a16="http://schemas.microsoft.com/office/drawing/2014/main" id="{DC3D755E-6E1E-A77A-9121-78640A119E3B}"/>
              </a:ext>
            </a:extLst>
          </p:cNvPr>
          <p:cNvSpPr>
            <a:spLocks noGrp="1" noChangeArrowheads="1"/>
          </p:cNvSpPr>
          <p:nvPr>
            <p:ph type="title"/>
          </p:nvPr>
        </p:nvSpPr>
        <p:spPr>
          <a:xfrm>
            <a:off x="381000" y="381000"/>
            <a:ext cx="8077200" cy="838200"/>
          </a:xfrm>
        </p:spPr>
        <p:txBody>
          <a:bodyPr/>
          <a:lstStyle/>
          <a:p>
            <a:pPr marL="484632" eaLnBrk="1" fontAlgn="auto" hangingPunct="1">
              <a:spcAft>
                <a:spcPts val="0"/>
              </a:spcAft>
              <a:defRPr/>
            </a:pPr>
            <a:r>
              <a:rPr lang="en-US" dirty="0" err="1">
                <a:solidFill>
                  <a:schemeClr val="tx1"/>
                </a:solidFill>
                <a:latin typeface="+mn-lt"/>
              </a:rPr>
              <a:t>Neurohormones</a:t>
            </a:r>
            <a:r>
              <a:rPr lang="en-US" dirty="0">
                <a:solidFill>
                  <a:schemeClr val="tx1"/>
                </a:solidFill>
                <a:latin typeface="+mn-lt"/>
              </a:rPr>
              <a:t> and the CNS</a:t>
            </a:r>
          </a:p>
        </p:txBody>
      </p:sp>
      <p:sp>
        <p:nvSpPr>
          <p:cNvPr id="17411" name="Oval 3">
            <a:extLst>
              <a:ext uri="{FF2B5EF4-FFF2-40B4-BE49-F238E27FC236}">
                <a16:creationId xmlns:a16="http://schemas.microsoft.com/office/drawing/2014/main" id="{0B1674C9-5907-2884-2043-F76372A5091D}"/>
              </a:ext>
            </a:extLst>
          </p:cNvPr>
          <p:cNvSpPr>
            <a:spLocks noChangeArrowheads="1"/>
          </p:cNvSpPr>
          <p:nvPr/>
        </p:nvSpPr>
        <p:spPr bwMode="auto">
          <a:xfrm>
            <a:off x="762000" y="2743200"/>
            <a:ext cx="3581400" cy="1600200"/>
          </a:xfrm>
          <a:prstGeom prst="ellipse">
            <a:avLst/>
          </a:prstGeom>
          <a:gradFill rotWithShape="0">
            <a:gsLst>
              <a:gs pos="0">
                <a:srgbClr val="F0C1B2"/>
              </a:gs>
              <a:gs pos="100000">
                <a:srgbClr val="CC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Century Gothic" panose="020B0502020202020204" pitchFamily="34" charset="0"/>
            </a:endParaRPr>
          </a:p>
        </p:txBody>
      </p:sp>
      <p:sp>
        <p:nvSpPr>
          <p:cNvPr id="17412" name="Oval 4">
            <a:extLst>
              <a:ext uri="{FF2B5EF4-FFF2-40B4-BE49-F238E27FC236}">
                <a16:creationId xmlns:a16="http://schemas.microsoft.com/office/drawing/2014/main" id="{6CFE60A6-A830-BF38-6DEB-CCA986E634B3}"/>
              </a:ext>
            </a:extLst>
          </p:cNvPr>
          <p:cNvSpPr>
            <a:spLocks noChangeArrowheads="1"/>
          </p:cNvSpPr>
          <p:nvPr/>
        </p:nvSpPr>
        <p:spPr bwMode="auto">
          <a:xfrm>
            <a:off x="5029200" y="2743200"/>
            <a:ext cx="3581400" cy="1600200"/>
          </a:xfrm>
          <a:prstGeom prst="ellipse">
            <a:avLst/>
          </a:prstGeom>
          <a:gradFill rotWithShape="0">
            <a:gsLst>
              <a:gs pos="0">
                <a:srgbClr val="F0C1B2"/>
              </a:gs>
              <a:gs pos="100000">
                <a:srgbClr val="CC3300"/>
              </a:gs>
            </a:gsLst>
            <a:path path="shape">
              <a:fillToRect l="50000" t="50000" r="50000" b="50000"/>
            </a:path>
          </a:gradFill>
          <a:ln w="9525">
            <a:round/>
            <a:headEnd/>
            <a:tailEnd/>
          </a:ln>
          <a:scene3d>
            <a:camera prst="legacyPerspectiveFront">
              <a:rot lat="300000" lon="20999973" rev="0"/>
            </a:camera>
            <a:lightRig rig="legacyFlat2" dir="t"/>
          </a:scene3d>
          <a:sp3d extrusionH="430200" prstMaterial="legacyMatte">
            <a:bevelT w="13500" h="13500" prst="angle"/>
            <a:bevelB w="13500" h="13500" prst="angle"/>
            <a:extrusionClr>
              <a:srgbClr val="CC3300"/>
            </a:extrusionClr>
            <a:contourClr>
              <a:srgbClr val="F0C1B2"/>
            </a:contourClr>
          </a:sp3d>
        </p:spPr>
        <p:txBody>
          <a:bodyPr wrap="none" anchor="ctr">
            <a:flatTx/>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Century Gothic" panose="020B0502020202020204" pitchFamily="34" charset="0"/>
            </a:endParaRPr>
          </a:p>
        </p:txBody>
      </p:sp>
      <p:sp>
        <p:nvSpPr>
          <p:cNvPr id="17413" name="Text Box 5">
            <a:extLst>
              <a:ext uri="{FF2B5EF4-FFF2-40B4-BE49-F238E27FC236}">
                <a16:creationId xmlns:a16="http://schemas.microsoft.com/office/drawing/2014/main" id="{43F9A936-94D0-39CA-2615-42A3A550844D}"/>
              </a:ext>
            </a:extLst>
          </p:cNvPr>
          <p:cNvSpPr txBox="1">
            <a:spLocks noChangeArrowheads="1"/>
          </p:cNvSpPr>
          <p:nvPr/>
        </p:nvSpPr>
        <p:spPr bwMode="auto">
          <a:xfrm>
            <a:off x="0" y="4572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endParaRPr lang="en-US" altLang="en-US" sz="2400">
              <a:solidFill>
                <a:srgbClr val="FFFF00"/>
              </a:solidFill>
              <a:latin typeface="Century Gothic" panose="020B0502020202020204" pitchFamily="34" charset="0"/>
            </a:endParaRPr>
          </a:p>
        </p:txBody>
      </p:sp>
      <p:sp>
        <p:nvSpPr>
          <p:cNvPr id="17414" name="AutoShape 6">
            <a:extLst>
              <a:ext uri="{FF2B5EF4-FFF2-40B4-BE49-F238E27FC236}">
                <a16:creationId xmlns:a16="http://schemas.microsoft.com/office/drawing/2014/main" id="{5472DD9E-E1E0-97FF-2B59-BBD33F07C1E1}"/>
              </a:ext>
            </a:extLst>
          </p:cNvPr>
          <p:cNvSpPr>
            <a:spLocks noChangeArrowheads="1"/>
          </p:cNvSpPr>
          <p:nvPr/>
        </p:nvSpPr>
        <p:spPr bwMode="auto">
          <a:xfrm rot="5317460">
            <a:off x="1791494" y="1942306"/>
            <a:ext cx="685800" cy="6111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9525">
            <a:solidFill>
              <a:schemeClr val="tx1"/>
            </a:solidFill>
            <a:miter lim="800000"/>
            <a:headEnd/>
            <a:tailEnd/>
          </a:ln>
        </p:spPr>
        <p:txBody>
          <a:bodyPr wrap="none" anchor="ctr"/>
          <a:lstStyle/>
          <a:p>
            <a:endParaRPr lang="en-US"/>
          </a:p>
        </p:txBody>
      </p:sp>
      <p:sp>
        <p:nvSpPr>
          <p:cNvPr id="17415" name="AutoShape 7">
            <a:extLst>
              <a:ext uri="{FF2B5EF4-FFF2-40B4-BE49-F238E27FC236}">
                <a16:creationId xmlns:a16="http://schemas.microsoft.com/office/drawing/2014/main" id="{9BB16359-AE89-064E-A6C1-CAECFF552FCA}"/>
              </a:ext>
            </a:extLst>
          </p:cNvPr>
          <p:cNvSpPr>
            <a:spLocks noChangeArrowheads="1"/>
          </p:cNvSpPr>
          <p:nvPr/>
        </p:nvSpPr>
        <p:spPr bwMode="auto">
          <a:xfrm rot="44615" flipV="1">
            <a:off x="2209800" y="30480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964 h 21600"/>
              <a:gd name="T14" fmla="*/ 18586 w 21600"/>
              <a:gd name="T15" fmla="*/ 8194 h 21600"/>
            </a:gdLst>
            <a:ahLst/>
            <a:cxnLst>
              <a:cxn ang="T8">
                <a:pos x="T0" y="T1"/>
              </a:cxn>
              <a:cxn ang="T9">
                <a:pos x="T2" y="T3"/>
              </a:cxn>
              <a:cxn ang="T10">
                <a:pos x="T4" y="T5"/>
              </a:cxn>
              <a:cxn ang="T11">
                <a:pos x="T6" y="T7"/>
              </a:cxn>
            </a:cxnLst>
            <a:rect l="T12" t="T13" r="T14" b="T15"/>
            <a:pathLst>
              <a:path w="21600" h="21600">
                <a:moveTo>
                  <a:pt x="21600" y="6079"/>
                </a:moveTo>
                <a:lnTo>
                  <a:pt x="12938" y="0"/>
                </a:lnTo>
                <a:lnTo>
                  <a:pt x="12938" y="3964"/>
                </a:lnTo>
                <a:lnTo>
                  <a:pt x="12427" y="3964"/>
                </a:lnTo>
                <a:cubicBezTo>
                  <a:pt x="5564" y="3964"/>
                  <a:pt x="0" y="7633"/>
                  <a:pt x="0" y="12158"/>
                </a:cubicBezTo>
                <a:lnTo>
                  <a:pt x="0" y="21600"/>
                </a:lnTo>
                <a:lnTo>
                  <a:pt x="4324" y="21600"/>
                </a:lnTo>
                <a:lnTo>
                  <a:pt x="4324" y="12158"/>
                </a:lnTo>
                <a:cubicBezTo>
                  <a:pt x="4324" y="9969"/>
                  <a:pt x="7952" y="8194"/>
                  <a:pt x="12427" y="8194"/>
                </a:cubicBezTo>
                <a:lnTo>
                  <a:pt x="12938" y="8194"/>
                </a:lnTo>
                <a:lnTo>
                  <a:pt x="12938" y="12158"/>
                </a:lnTo>
                <a:lnTo>
                  <a:pt x="21600" y="6079"/>
                </a:lnTo>
                <a:close/>
              </a:path>
            </a:pathLst>
          </a:custGeom>
          <a:solidFill>
            <a:srgbClr val="FFFFFF"/>
          </a:solidFill>
          <a:ln w="9525">
            <a:solidFill>
              <a:schemeClr val="tx1"/>
            </a:solidFill>
            <a:miter lim="800000"/>
            <a:headEnd/>
            <a:tailEnd/>
          </a:ln>
        </p:spPr>
        <p:txBody>
          <a:bodyPr wrap="none" anchor="ctr"/>
          <a:lstStyle/>
          <a:p>
            <a:endParaRPr lang="en-US"/>
          </a:p>
        </p:txBody>
      </p:sp>
      <p:sp>
        <p:nvSpPr>
          <p:cNvPr id="17416" name="AutoShape 8">
            <a:extLst>
              <a:ext uri="{FF2B5EF4-FFF2-40B4-BE49-F238E27FC236}">
                <a16:creationId xmlns:a16="http://schemas.microsoft.com/office/drawing/2014/main" id="{0F34587C-1F8C-6568-F1F0-A50EB85BD5D5}"/>
              </a:ext>
            </a:extLst>
          </p:cNvPr>
          <p:cNvSpPr>
            <a:spLocks noChangeArrowheads="1"/>
          </p:cNvSpPr>
          <p:nvPr/>
        </p:nvSpPr>
        <p:spPr bwMode="auto">
          <a:xfrm>
            <a:off x="3048000" y="3352800"/>
            <a:ext cx="1143000" cy="228600"/>
          </a:xfrm>
          <a:prstGeom prst="rightArrow">
            <a:avLst>
              <a:gd name="adj1" fmla="val 50000"/>
              <a:gd name="adj2" fmla="val 125000"/>
            </a:avLst>
          </a:prstGeom>
          <a:solidFill>
            <a:srgbClr val="FFFFFF"/>
          </a:solidFill>
          <a:ln w="9525">
            <a:solidFill>
              <a:schemeClr val="tx1"/>
            </a:solidFill>
            <a:miter lim="800000"/>
            <a:headEnd/>
            <a:tailEnd/>
          </a:ln>
        </p:spPr>
        <p:txBody>
          <a:bodyPr wrap="none" anchor="ct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Century Gothic" panose="020B0502020202020204" pitchFamily="34" charset="0"/>
            </a:endParaRPr>
          </a:p>
        </p:txBody>
      </p:sp>
      <p:sp>
        <p:nvSpPr>
          <p:cNvPr id="17417" name="AutoShape 9">
            <a:extLst>
              <a:ext uri="{FF2B5EF4-FFF2-40B4-BE49-F238E27FC236}">
                <a16:creationId xmlns:a16="http://schemas.microsoft.com/office/drawing/2014/main" id="{8E34C5B3-4EAF-D989-BB58-D94A0FBEB44D}"/>
              </a:ext>
            </a:extLst>
          </p:cNvPr>
          <p:cNvSpPr>
            <a:spLocks noChangeArrowheads="1"/>
          </p:cNvSpPr>
          <p:nvPr/>
        </p:nvSpPr>
        <p:spPr bwMode="auto">
          <a:xfrm rot="16042" flipV="1">
            <a:off x="4419600" y="4419600"/>
            <a:ext cx="838200" cy="1219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674 h 21600"/>
              <a:gd name="T14" fmla="*/ 19480 w 21600"/>
              <a:gd name="T15" fmla="*/ 7484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674"/>
                </a:lnTo>
                <a:cubicBezTo>
                  <a:pt x="5564" y="4674"/>
                  <a:pt x="0" y="8025"/>
                  <a:pt x="0" y="12158"/>
                </a:cubicBezTo>
                <a:lnTo>
                  <a:pt x="0" y="21600"/>
                </a:lnTo>
                <a:lnTo>
                  <a:pt x="2872" y="21600"/>
                </a:lnTo>
                <a:lnTo>
                  <a:pt x="2872" y="12158"/>
                </a:lnTo>
                <a:cubicBezTo>
                  <a:pt x="2872" y="9577"/>
                  <a:pt x="7150" y="7484"/>
                  <a:pt x="12427" y="7484"/>
                </a:cubicBezTo>
                <a:lnTo>
                  <a:pt x="12427" y="12158"/>
                </a:lnTo>
                <a:lnTo>
                  <a:pt x="21600" y="6079"/>
                </a:lnTo>
                <a:close/>
              </a:path>
            </a:pathLst>
          </a:custGeom>
          <a:solidFill>
            <a:srgbClr val="FFFFFF"/>
          </a:solidFill>
          <a:ln w="9525">
            <a:solidFill>
              <a:schemeClr val="tx1"/>
            </a:solidFill>
            <a:miter lim="800000"/>
            <a:headEnd/>
            <a:tailEnd/>
          </a:ln>
        </p:spPr>
        <p:txBody>
          <a:bodyPr wrap="none" anchor="ctr"/>
          <a:lstStyle/>
          <a:p>
            <a:endParaRPr lang="en-US"/>
          </a:p>
        </p:txBody>
      </p:sp>
      <p:sp>
        <p:nvSpPr>
          <p:cNvPr id="17418" name="AutoShape 10">
            <a:extLst>
              <a:ext uri="{FF2B5EF4-FFF2-40B4-BE49-F238E27FC236}">
                <a16:creationId xmlns:a16="http://schemas.microsoft.com/office/drawing/2014/main" id="{44F99E7D-7648-B4B7-9556-86592C9707C0}"/>
              </a:ext>
            </a:extLst>
          </p:cNvPr>
          <p:cNvSpPr>
            <a:spLocks noChangeArrowheads="1"/>
          </p:cNvSpPr>
          <p:nvPr/>
        </p:nvSpPr>
        <p:spPr bwMode="auto">
          <a:xfrm rot="5372658">
            <a:off x="3885407" y="3272631"/>
            <a:ext cx="1447800" cy="53181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1736 w 21600"/>
              <a:gd name="T13" fmla="*/ 13206 h 21600"/>
              <a:gd name="T14" fmla="*/ 19864 w 21600"/>
              <a:gd name="T15" fmla="*/ 17651 h 21600"/>
            </a:gdLst>
            <a:ahLst/>
            <a:cxnLst>
              <a:cxn ang="T8">
                <a:pos x="T0" y="T1"/>
              </a:cxn>
              <a:cxn ang="T9">
                <a:pos x="T2" y="T3"/>
              </a:cxn>
              <a:cxn ang="T10">
                <a:pos x="T4" y="T5"/>
              </a:cxn>
              <a:cxn ang="T11">
                <a:pos x="T6" y="T7"/>
              </a:cxn>
            </a:cxnLst>
            <a:rect l="T12" t="T13" r="T14" b="T15"/>
            <a:pathLst>
              <a:path w="21600" h="21600">
                <a:moveTo>
                  <a:pt x="10800" y="0"/>
                </a:moveTo>
                <a:lnTo>
                  <a:pt x="6480" y="6886"/>
                </a:lnTo>
                <a:lnTo>
                  <a:pt x="9244" y="6886"/>
                </a:lnTo>
                <a:lnTo>
                  <a:pt x="9244" y="13206"/>
                </a:lnTo>
                <a:lnTo>
                  <a:pt x="4820" y="13206"/>
                </a:lnTo>
                <a:lnTo>
                  <a:pt x="4820" y="9257"/>
                </a:lnTo>
                <a:lnTo>
                  <a:pt x="0" y="15429"/>
                </a:lnTo>
                <a:lnTo>
                  <a:pt x="4820" y="21600"/>
                </a:lnTo>
                <a:lnTo>
                  <a:pt x="4820" y="17651"/>
                </a:lnTo>
                <a:lnTo>
                  <a:pt x="16780" y="17651"/>
                </a:lnTo>
                <a:lnTo>
                  <a:pt x="16780" y="21600"/>
                </a:lnTo>
                <a:lnTo>
                  <a:pt x="21600" y="15429"/>
                </a:lnTo>
                <a:lnTo>
                  <a:pt x="16780" y="9257"/>
                </a:lnTo>
                <a:lnTo>
                  <a:pt x="16780" y="13206"/>
                </a:lnTo>
                <a:lnTo>
                  <a:pt x="12356" y="13206"/>
                </a:lnTo>
                <a:lnTo>
                  <a:pt x="12356" y="6886"/>
                </a:lnTo>
                <a:lnTo>
                  <a:pt x="15120" y="6886"/>
                </a:lnTo>
                <a:lnTo>
                  <a:pt x="10800" y="0"/>
                </a:lnTo>
                <a:close/>
              </a:path>
            </a:pathLst>
          </a:custGeom>
          <a:solidFill>
            <a:srgbClr val="FFFFFF"/>
          </a:solidFill>
          <a:ln w="9525">
            <a:solidFill>
              <a:schemeClr val="tx1"/>
            </a:solidFill>
            <a:miter lim="800000"/>
            <a:headEnd/>
            <a:tailEnd/>
          </a:ln>
        </p:spPr>
        <p:txBody>
          <a:bodyPr wrap="none" anchor="ctr"/>
          <a:lstStyle/>
          <a:p>
            <a:endParaRPr lang="en-US"/>
          </a:p>
        </p:txBody>
      </p:sp>
      <p:sp>
        <p:nvSpPr>
          <p:cNvPr id="17419" name="AutoShape 11">
            <a:extLst>
              <a:ext uri="{FF2B5EF4-FFF2-40B4-BE49-F238E27FC236}">
                <a16:creationId xmlns:a16="http://schemas.microsoft.com/office/drawing/2014/main" id="{199C3946-8898-1306-2FBB-987355239811}"/>
              </a:ext>
            </a:extLst>
          </p:cNvPr>
          <p:cNvSpPr>
            <a:spLocks noChangeArrowheads="1"/>
          </p:cNvSpPr>
          <p:nvPr/>
        </p:nvSpPr>
        <p:spPr bwMode="auto">
          <a:xfrm rot="21461747" flipH="1">
            <a:off x="3276600" y="2132013"/>
            <a:ext cx="1295400" cy="1143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2" y="9775"/>
                </a:moveTo>
                <a:cubicBezTo>
                  <a:pt x="18585" y="5582"/>
                  <a:pt x="15024" y="2434"/>
                  <a:pt x="10800" y="2434"/>
                </a:cubicBezTo>
                <a:cubicBezTo>
                  <a:pt x="6179" y="2434"/>
                  <a:pt x="2434" y="6179"/>
                  <a:pt x="2434" y="10800"/>
                </a:cubicBezTo>
                <a:cubicBezTo>
                  <a:pt x="2433" y="11255"/>
                  <a:pt x="2471" y="11710"/>
                  <a:pt x="2545" y="12160"/>
                </a:cubicBezTo>
                <a:lnTo>
                  <a:pt x="143" y="12556"/>
                </a:lnTo>
                <a:cubicBezTo>
                  <a:pt x="48" y="11975"/>
                  <a:pt x="0" y="11388"/>
                  <a:pt x="0" y="10800"/>
                </a:cubicBezTo>
                <a:cubicBezTo>
                  <a:pt x="0" y="4835"/>
                  <a:pt x="4835" y="0"/>
                  <a:pt x="10800" y="0"/>
                </a:cubicBezTo>
                <a:cubicBezTo>
                  <a:pt x="16252" y="-1"/>
                  <a:pt x="20850" y="4064"/>
                  <a:pt x="21518" y="9476"/>
                </a:cubicBezTo>
                <a:lnTo>
                  <a:pt x="24198" y="9145"/>
                </a:lnTo>
                <a:lnTo>
                  <a:pt x="20790" y="13512"/>
                </a:lnTo>
                <a:lnTo>
                  <a:pt x="16423" y="10105"/>
                </a:lnTo>
                <a:lnTo>
                  <a:pt x="19102" y="9775"/>
                </a:lnTo>
                <a:close/>
              </a:path>
            </a:pathLst>
          </a:custGeom>
          <a:solidFill>
            <a:srgbClr val="FFFFFF"/>
          </a:solidFill>
          <a:ln w="9525">
            <a:solidFill>
              <a:schemeClr val="tx1"/>
            </a:solidFill>
            <a:miter lim="800000"/>
            <a:headEnd/>
            <a:tailEnd/>
          </a:ln>
        </p:spPr>
        <p:txBody>
          <a:bodyPr wrap="none" anchor="ctr"/>
          <a:lstStyle/>
          <a:p>
            <a:endParaRPr lang="en-US"/>
          </a:p>
        </p:txBody>
      </p:sp>
      <p:sp>
        <p:nvSpPr>
          <p:cNvPr id="17420" name="AutoShape 12">
            <a:extLst>
              <a:ext uri="{FF2B5EF4-FFF2-40B4-BE49-F238E27FC236}">
                <a16:creationId xmlns:a16="http://schemas.microsoft.com/office/drawing/2014/main" id="{0678B5AB-C9AF-EBEC-5A8E-60C7404A552C}"/>
              </a:ext>
            </a:extLst>
          </p:cNvPr>
          <p:cNvSpPr>
            <a:spLocks noChangeArrowheads="1"/>
          </p:cNvSpPr>
          <p:nvPr/>
        </p:nvSpPr>
        <p:spPr bwMode="auto">
          <a:xfrm>
            <a:off x="5562600" y="3429000"/>
            <a:ext cx="1143000" cy="228600"/>
          </a:xfrm>
          <a:prstGeom prst="rightArrow">
            <a:avLst>
              <a:gd name="adj1" fmla="val 50000"/>
              <a:gd name="adj2" fmla="val 125000"/>
            </a:avLst>
          </a:prstGeom>
          <a:solidFill>
            <a:srgbClr val="FFFFFF"/>
          </a:solidFill>
          <a:ln w="9525">
            <a:solidFill>
              <a:schemeClr val="tx1"/>
            </a:solidFill>
            <a:miter lim="800000"/>
            <a:headEnd/>
            <a:tailEnd/>
          </a:ln>
        </p:spPr>
        <p:txBody>
          <a:bodyPr wrap="none" anchor="ct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Century Gothic" panose="020B0502020202020204" pitchFamily="34" charset="0"/>
            </a:endParaRPr>
          </a:p>
        </p:txBody>
      </p:sp>
      <p:sp>
        <p:nvSpPr>
          <p:cNvPr id="17421" name="AutoShape 13">
            <a:extLst>
              <a:ext uri="{FF2B5EF4-FFF2-40B4-BE49-F238E27FC236}">
                <a16:creationId xmlns:a16="http://schemas.microsoft.com/office/drawing/2014/main" id="{CBF1B2C7-6AEF-5796-2284-2A94ADBB0A68}"/>
              </a:ext>
            </a:extLst>
          </p:cNvPr>
          <p:cNvSpPr>
            <a:spLocks noChangeArrowheads="1"/>
          </p:cNvSpPr>
          <p:nvPr/>
        </p:nvSpPr>
        <p:spPr bwMode="auto">
          <a:xfrm>
            <a:off x="7162800" y="3429000"/>
            <a:ext cx="1143000" cy="228600"/>
          </a:xfrm>
          <a:prstGeom prst="rightArrow">
            <a:avLst>
              <a:gd name="adj1" fmla="val 50000"/>
              <a:gd name="adj2" fmla="val 125000"/>
            </a:avLst>
          </a:prstGeom>
          <a:solidFill>
            <a:srgbClr val="FFFFFF"/>
          </a:solidFill>
          <a:ln w="9525">
            <a:solidFill>
              <a:schemeClr val="tx1"/>
            </a:solidFill>
            <a:miter lim="800000"/>
            <a:headEnd/>
            <a:tailEnd/>
          </a:ln>
        </p:spPr>
        <p:txBody>
          <a:bodyPr wrap="none" anchor="ct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Century Gothic" panose="020B0502020202020204" pitchFamily="34" charset="0"/>
            </a:endParaRPr>
          </a:p>
        </p:txBody>
      </p:sp>
      <p:sp>
        <p:nvSpPr>
          <p:cNvPr id="17422" name="Text Box 14">
            <a:extLst>
              <a:ext uri="{FF2B5EF4-FFF2-40B4-BE49-F238E27FC236}">
                <a16:creationId xmlns:a16="http://schemas.microsoft.com/office/drawing/2014/main" id="{A9CF57AA-95A9-80D7-80E0-5309E4663C9B}"/>
              </a:ext>
            </a:extLst>
          </p:cNvPr>
          <p:cNvSpPr txBox="1">
            <a:spLocks noChangeArrowheads="1"/>
          </p:cNvSpPr>
          <p:nvPr/>
        </p:nvSpPr>
        <p:spPr bwMode="auto">
          <a:xfrm>
            <a:off x="3124200" y="4495800"/>
            <a:ext cx="12192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lnSpc>
                <a:spcPct val="50000"/>
              </a:lnSpc>
              <a:spcBef>
                <a:spcPct val="50000"/>
              </a:spcBef>
              <a:buClrTx/>
              <a:buSzTx/>
              <a:buFontTx/>
              <a:buNone/>
            </a:pPr>
            <a:r>
              <a:rPr lang="en-US" altLang="en-US" sz="2000" b="1">
                <a:solidFill>
                  <a:srgbClr val="FFFF00"/>
                </a:solidFill>
                <a:latin typeface="Century Gothic" panose="020B0502020202020204" pitchFamily="34" charset="0"/>
              </a:rPr>
              <a:t>E2</a:t>
            </a:r>
            <a:r>
              <a:rPr lang="en-US" altLang="en-US" sz="2000" b="1">
                <a:solidFill>
                  <a:srgbClr val="FFFF00"/>
                </a:solidFill>
                <a:latin typeface="Century Gothic" panose="020B0502020202020204" pitchFamily="34" charset="0"/>
                <a:sym typeface="Wingdings" pitchFamily="2" charset="2"/>
              </a:rPr>
              <a:t></a:t>
            </a:r>
            <a:endParaRPr lang="en-US" altLang="en-US" sz="2000" b="1">
              <a:solidFill>
                <a:srgbClr val="FFFF00"/>
              </a:solidFill>
              <a:latin typeface="Century Gothic" panose="020B0502020202020204" pitchFamily="34" charset="0"/>
              <a:sym typeface="WP IconicSymbolsB"/>
            </a:endParaRPr>
          </a:p>
          <a:p>
            <a:pPr eaLnBrk="1" hangingPunct="1">
              <a:lnSpc>
                <a:spcPct val="50000"/>
              </a:lnSpc>
              <a:spcBef>
                <a:spcPct val="50000"/>
              </a:spcBef>
              <a:buClrTx/>
              <a:buSzTx/>
              <a:buFontTx/>
              <a:buNone/>
            </a:pPr>
            <a:r>
              <a:rPr lang="en-US" altLang="en-US" sz="2000" b="1">
                <a:solidFill>
                  <a:srgbClr val="FFFF00"/>
                </a:solidFill>
                <a:latin typeface="Century Gothic" panose="020B0502020202020204" pitchFamily="34" charset="0"/>
                <a:sym typeface="WP IconicSymbolsB"/>
              </a:rPr>
              <a:t>PROG </a:t>
            </a:r>
            <a:r>
              <a:rPr lang="en-US" altLang="en-US" sz="2000" b="1">
                <a:solidFill>
                  <a:srgbClr val="FFFF00"/>
                </a:solidFill>
                <a:latin typeface="Century Gothic" panose="020B0502020202020204" pitchFamily="34" charset="0"/>
                <a:sym typeface="Wingdings" pitchFamily="2" charset="2"/>
              </a:rPr>
              <a:t></a:t>
            </a:r>
            <a:r>
              <a:rPr lang="en-US" altLang="en-US" sz="2000" b="1">
                <a:latin typeface="Century Gothic" panose="020B0502020202020204" pitchFamily="34" charset="0"/>
                <a:sym typeface="WP IconicSymbolsB"/>
              </a:rPr>
              <a:t> </a:t>
            </a:r>
          </a:p>
        </p:txBody>
      </p:sp>
      <p:sp>
        <p:nvSpPr>
          <p:cNvPr id="17423" name="Text Box 15">
            <a:extLst>
              <a:ext uri="{FF2B5EF4-FFF2-40B4-BE49-F238E27FC236}">
                <a16:creationId xmlns:a16="http://schemas.microsoft.com/office/drawing/2014/main" id="{B9578860-4F28-D5EC-775D-5CFF67067607}"/>
              </a:ext>
            </a:extLst>
          </p:cNvPr>
          <p:cNvSpPr txBox="1">
            <a:spLocks noChangeArrowheads="1"/>
          </p:cNvSpPr>
          <p:nvPr/>
        </p:nvSpPr>
        <p:spPr bwMode="auto">
          <a:xfrm>
            <a:off x="4800600" y="44958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US" altLang="en-US" sz="2000" b="1">
                <a:solidFill>
                  <a:srgbClr val="FFFF00"/>
                </a:solidFill>
                <a:latin typeface="Century Gothic" panose="020B0502020202020204" pitchFamily="34" charset="0"/>
              </a:rPr>
              <a:t>MAO / COMT</a:t>
            </a:r>
            <a:endParaRPr lang="en-US" altLang="en-US" sz="2000">
              <a:latin typeface="Century Gothic" panose="020B0502020202020204" pitchFamily="34" charset="0"/>
            </a:endParaRPr>
          </a:p>
        </p:txBody>
      </p:sp>
      <p:sp>
        <p:nvSpPr>
          <p:cNvPr id="17424" name="Text Box 16">
            <a:extLst>
              <a:ext uri="{FF2B5EF4-FFF2-40B4-BE49-F238E27FC236}">
                <a16:creationId xmlns:a16="http://schemas.microsoft.com/office/drawing/2014/main" id="{AD172E5D-E835-D479-2612-27C7A0F5B963}"/>
              </a:ext>
            </a:extLst>
          </p:cNvPr>
          <p:cNvSpPr txBox="1">
            <a:spLocks noChangeArrowheads="1"/>
          </p:cNvSpPr>
          <p:nvPr/>
        </p:nvSpPr>
        <p:spPr bwMode="auto">
          <a:xfrm>
            <a:off x="5029200" y="5715000"/>
            <a:ext cx="3810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lnSpc>
                <a:spcPct val="65000"/>
              </a:lnSpc>
              <a:spcBef>
                <a:spcPct val="50000"/>
              </a:spcBef>
              <a:buClrTx/>
              <a:buSzTx/>
              <a:buFontTx/>
              <a:buNone/>
            </a:pPr>
            <a:endParaRPr lang="en-US" altLang="en-US" sz="1800" b="1">
              <a:latin typeface="Century Gothic" panose="020B0502020202020204" pitchFamily="34" charset="0"/>
            </a:endParaRPr>
          </a:p>
          <a:p>
            <a:pPr eaLnBrk="1" hangingPunct="1">
              <a:lnSpc>
                <a:spcPct val="65000"/>
              </a:lnSpc>
              <a:spcBef>
                <a:spcPct val="50000"/>
              </a:spcBef>
              <a:buClrTx/>
              <a:buSzTx/>
              <a:buFontTx/>
              <a:buNone/>
            </a:pPr>
            <a:r>
              <a:rPr lang="en-US" altLang="en-US" sz="1800" b="1">
                <a:solidFill>
                  <a:srgbClr val="FFFF00"/>
                </a:solidFill>
                <a:latin typeface="Century Gothic" panose="020B0502020202020204" pitchFamily="34" charset="0"/>
              </a:rPr>
              <a:t>E2 </a:t>
            </a:r>
            <a:r>
              <a:rPr lang="en-US" altLang="en-US" sz="1800" b="1">
                <a:solidFill>
                  <a:srgbClr val="FFFF00"/>
                </a:solidFill>
                <a:latin typeface="Century Gothic" panose="020B0502020202020204" pitchFamily="34" charset="0"/>
                <a:sym typeface="Wingdings" pitchFamily="2" charset="2"/>
              </a:rPr>
              <a:t> MAO &amp; COMT </a:t>
            </a:r>
            <a:r>
              <a:rPr lang="en-US" altLang="en-US" sz="1800" b="1">
                <a:solidFill>
                  <a:srgbClr val="FFFF00"/>
                </a:solidFill>
                <a:latin typeface="Century Gothic" panose="020B0502020202020204" pitchFamily="34" charset="0"/>
                <a:sym typeface="WP IconicSymbolsB"/>
              </a:rPr>
              <a:t>- </a:t>
            </a:r>
            <a:r>
              <a:rPr lang="en-US" altLang="en-US" sz="1800" b="1">
                <a:solidFill>
                  <a:srgbClr val="FFFF00"/>
                </a:solidFill>
                <a:latin typeface="Century Gothic" panose="020B0502020202020204" pitchFamily="34" charset="0"/>
                <a:sym typeface="Wingdings" pitchFamily="2" charset="2"/>
              </a:rPr>
              <a:t> 5HT</a:t>
            </a:r>
            <a:endParaRPr lang="en-US" altLang="en-US" sz="1800">
              <a:solidFill>
                <a:srgbClr val="FFFF00"/>
              </a:solidFill>
              <a:latin typeface="Century Gothic" panose="020B0502020202020204" pitchFamily="34" charset="0"/>
              <a:sym typeface="Wingdings" pitchFamily="2" charset="2"/>
            </a:endParaRPr>
          </a:p>
          <a:p>
            <a:pPr eaLnBrk="1" hangingPunct="1">
              <a:lnSpc>
                <a:spcPct val="65000"/>
              </a:lnSpc>
              <a:spcBef>
                <a:spcPct val="50000"/>
              </a:spcBef>
              <a:buClrTx/>
              <a:buSzTx/>
              <a:buFontTx/>
              <a:buNone/>
            </a:pPr>
            <a:r>
              <a:rPr lang="en-US" altLang="en-US" sz="1800" b="1">
                <a:solidFill>
                  <a:srgbClr val="FFFF00"/>
                </a:solidFill>
                <a:latin typeface="Century Gothic" panose="020B0502020202020204" pitchFamily="34" charset="0"/>
                <a:sym typeface="Wingdings" pitchFamily="2" charset="2"/>
              </a:rPr>
              <a:t>PROG   MAO &amp; COMT </a:t>
            </a:r>
            <a:r>
              <a:rPr lang="en-US" altLang="en-US" sz="1800" b="1">
                <a:solidFill>
                  <a:srgbClr val="FFFF00"/>
                </a:solidFill>
                <a:latin typeface="Century Gothic" panose="020B0502020202020204" pitchFamily="34" charset="0"/>
                <a:sym typeface="WP IconicSymbolsB"/>
              </a:rPr>
              <a:t>- </a:t>
            </a:r>
            <a:r>
              <a:rPr lang="en-US" altLang="en-US" sz="1800" b="1">
                <a:solidFill>
                  <a:srgbClr val="FFFF00"/>
                </a:solidFill>
                <a:latin typeface="Century Gothic" panose="020B0502020202020204" pitchFamily="34" charset="0"/>
                <a:sym typeface="Wingdings" pitchFamily="2" charset="2"/>
              </a:rPr>
              <a:t> SHT</a:t>
            </a:r>
            <a:r>
              <a:rPr lang="en-US" altLang="en-US" sz="2000" b="1">
                <a:solidFill>
                  <a:srgbClr val="FFFF00"/>
                </a:solidFill>
                <a:latin typeface="Century Gothic" panose="020B0502020202020204" pitchFamily="34" charset="0"/>
                <a:sym typeface="Wingdings" pitchFamily="2" charset="2"/>
              </a:rPr>
              <a:t> </a:t>
            </a:r>
          </a:p>
        </p:txBody>
      </p:sp>
      <p:sp>
        <p:nvSpPr>
          <p:cNvPr id="17425" name="Text Box 17">
            <a:extLst>
              <a:ext uri="{FF2B5EF4-FFF2-40B4-BE49-F238E27FC236}">
                <a16:creationId xmlns:a16="http://schemas.microsoft.com/office/drawing/2014/main" id="{00948816-1CBA-1E24-AD28-3C629E5C50AB}"/>
              </a:ext>
            </a:extLst>
          </p:cNvPr>
          <p:cNvSpPr txBox="1">
            <a:spLocks noChangeArrowheads="1"/>
          </p:cNvSpPr>
          <p:nvPr/>
        </p:nvSpPr>
        <p:spPr bwMode="auto">
          <a:xfrm>
            <a:off x="228600" y="5181600"/>
            <a:ext cx="381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US" altLang="en-US" sz="2000" b="1">
                <a:solidFill>
                  <a:srgbClr val="FFFF00"/>
                </a:solidFill>
                <a:latin typeface="Century Gothic" panose="020B0502020202020204" pitchFamily="34" charset="0"/>
              </a:rPr>
              <a:t>MAO: Monoamine Oxidase COMT: Catechol-O-Methyl 	Transferase</a:t>
            </a:r>
          </a:p>
          <a:p>
            <a:pPr eaLnBrk="1" hangingPunct="1">
              <a:spcBef>
                <a:spcPct val="50000"/>
              </a:spcBef>
              <a:buClrTx/>
              <a:buSzTx/>
              <a:buFontTx/>
              <a:buNone/>
            </a:pPr>
            <a:r>
              <a:rPr lang="en-US" altLang="en-US" sz="2000" b="1">
                <a:solidFill>
                  <a:srgbClr val="FFFF00"/>
                </a:solidFill>
                <a:latin typeface="Century Gothic" panose="020B0502020202020204" pitchFamily="34" charset="0"/>
              </a:rPr>
              <a:t>5HT: Serotonin</a:t>
            </a:r>
          </a:p>
        </p:txBody>
      </p:sp>
      <p:sp>
        <p:nvSpPr>
          <p:cNvPr id="17426" name="AutoShape 18">
            <a:extLst>
              <a:ext uri="{FF2B5EF4-FFF2-40B4-BE49-F238E27FC236}">
                <a16:creationId xmlns:a16="http://schemas.microsoft.com/office/drawing/2014/main" id="{314AD893-B1D0-728C-C406-D9AB41779594}"/>
              </a:ext>
            </a:extLst>
          </p:cNvPr>
          <p:cNvSpPr>
            <a:spLocks noChangeArrowheads="1"/>
          </p:cNvSpPr>
          <p:nvPr/>
        </p:nvSpPr>
        <p:spPr bwMode="auto">
          <a:xfrm>
            <a:off x="838200" y="1371600"/>
            <a:ext cx="1295400" cy="609600"/>
          </a:xfrm>
          <a:prstGeom prst="flowChartPunchedTap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400" b="1">
                <a:solidFill>
                  <a:srgbClr val="FFFF00"/>
                </a:solidFill>
                <a:latin typeface="Century Gothic" panose="020B0502020202020204" pitchFamily="34" charset="0"/>
              </a:rPr>
              <a:t>TRYP</a:t>
            </a:r>
            <a:endParaRPr lang="en-US" altLang="en-US" sz="2400" b="1">
              <a:latin typeface="Century Gothic" panose="020B0502020202020204" pitchFamily="34" charset="0"/>
            </a:endParaRPr>
          </a:p>
        </p:txBody>
      </p:sp>
      <p:sp>
        <p:nvSpPr>
          <p:cNvPr id="17427" name="AutoShape 19">
            <a:extLst>
              <a:ext uri="{FF2B5EF4-FFF2-40B4-BE49-F238E27FC236}">
                <a16:creationId xmlns:a16="http://schemas.microsoft.com/office/drawing/2014/main" id="{D477D61D-DBF4-4AC3-3498-641C851E476C}"/>
              </a:ext>
            </a:extLst>
          </p:cNvPr>
          <p:cNvSpPr>
            <a:spLocks noChangeArrowheads="1"/>
          </p:cNvSpPr>
          <p:nvPr/>
        </p:nvSpPr>
        <p:spPr bwMode="auto">
          <a:xfrm>
            <a:off x="4572000" y="1828800"/>
            <a:ext cx="3429000" cy="762000"/>
          </a:xfrm>
          <a:prstGeom prst="flowChartPunchedTap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algn="ctr" eaLnBrk="1" hangingPunct="1">
              <a:spcBef>
                <a:spcPct val="50000"/>
              </a:spcBef>
              <a:buClrTx/>
              <a:buSzTx/>
              <a:buFontTx/>
              <a:buNone/>
            </a:pPr>
            <a:endParaRPr lang="en-US" altLang="en-US" sz="2000" b="1">
              <a:solidFill>
                <a:srgbClr val="FFFF00"/>
              </a:solidFill>
              <a:latin typeface="Century Gothic" panose="020B0502020202020204" pitchFamily="34" charset="0"/>
            </a:endParaRPr>
          </a:p>
          <a:p>
            <a:pPr algn="ctr" eaLnBrk="1" hangingPunct="1">
              <a:spcBef>
                <a:spcPct val="50000"/>
              </a:spcBef>
              <a:buClrTx/>
              <a:buSzTx/>
              <a:buFontTx/>
              <a:buNone/>
            </a:pPr>
            <a:endParaRPr lang="en-US" altLang="en-US" sz="2000" b="1">
              <a:solidFill>
                <a:srgbClr val="FFFF00"/>
              </a:solidFill>
              <a:latin typeface="Century Gothic" panose="020B0502020202020204" pitchFamily="34" charset="0"/>
            </a:endParaRPr>
          </a:p>
          <a:p>
            <a:pPr algn="ctr" eaLnBrk="1" hangingPunct="1">
              <a:spcBef>
                <a:spcPct val="0"/>
              </a:spcBef>
              <a:buClrTx/>
              <a:buSzTx/>
              <a:buFontTx/>
              <a:buNone/>
            </a:pPr>
            <a:endParaRPr lang="en-US" altLang="en-US" sz="5400">
              <a:latin typeface="Century Gothic" panose="020B0502020202020204" pitchFamily="34" charset="0"/>
            </a:endParaRPr>
          </a:p>
        </p:txBody>
      </p:sp>
      <p:sp>
        <p:nvSpPr>
          <p:cNvPr id="17428" name="Text Box 20">
            <a:extLst>
              <a:ext uri="{FF2B5EF4-FFF2-40B4-BE49-F238E27FC236}">
                <a16:creationId xmlns:a16="http://schemas.microsoft.com/office/drawing/2014/main" id="{61B32DB0-7FF1-CC13-6643-D127FC1E6AD8}"/>
              </a:ext>
            </a:extLst>
          </p:cNvPr>
          <p:cNvSpPr txBox="1">
            <a:spLocks noChangeArrowheads="1"/>
          </p:cNvSpPr>
          <p:nvPr/>
        </p:nvSpPr>
        <p:spPr bwMode="auto">
          <a:xfrm>
            <a:off x="4648200" y="22098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US" altLang="en-US" sz="2400" b="1">
                <a:solidFill>
                  <a:srgbClr val="FFFF00"/>
                </a:solidFill>
                <a:latin typeface="Century Gothic" panose="020B0502020202020204" pitchFamily="34" charset="0"/>
              </a:rPr>
              <a:t>  5HT Re-uptake Site</a:t>
            </a:r>
            <a:endParaRPr lang="en-US" altLang="en-US" sz="1800">
              <a:latin typeface="Century Gothic" panose="020B0502020202020204" pitchFamily="34" charset="0"/>
            </a:endParaRPr>
          </a:p>
        </p:txBody>
      </p:sp>
      <p:sp>
        <p:nvSpPr>
          <p:cNvPr id="17429" name="AutoShape 21">
            <a:extLst>
              <a:ext uri="{FF2B5EF4-FFF2-40B4-BE49-F238E27FC236}">
                <a16:creationId xmlns:a16="http://schemas.microsoft.com/office/drawing/2014/main" id="{16FCA2A0-AF21-894D-1931-8731C77EED65}"/>
              </a:ext>
            </a:extLst>
          </p:cNvPr>
          <p:cNvSpPr>
            <a:spLocks noChangeArrowheads="1"/>
          </p:cNvSpPr>
          <p:nvPr/>
        </p:nvSpPr>
        <p:spPr bwMode="auto">
          <a:xfrm>
            <a:off x="1066800" y="2209800"/>
            <a:ext cx="990600" cy="4572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400" b="1">
                <a:solidFill>
                  <a:srgbClr val="FFFF00"/>
                </a:solidFill>
                <a:latin typeface="Century Gothic" panose="020B0502020202020204" pitchFamily="34" charset="0"/>
              </a:rPr>
              <a:t>5HT</a:t>
            </a:r>
            <a:endParaRPr lang="en-US" altLang="en-US" sz="2400" b="1">
              <a:latin typeface="Century Gothic" panose="020B0502020202020204" pitchFamily="34" charset="0"/>
            </a:endParaRPr>
          </a:p>
        </p:txBody>
      </p:sp>
      <p:sp>
        <p:nvSpPr>
          <p:cNvPr id="22" name="Up Arrow 21">
            <a:extLst>
              <a:ext uri="{FF2B5EF4-FFF2-40B4-BE49-F238E27FC236}">
                <a16:creationId xmlns:a16="http://schemas.microsoft.com/office/drawing/2014/main" id="{1984E673-66A5-273A-91A2-765EC63C3567}"/>
              </a:ext>
            </a:extLst>
          </p:cNvPr>
          <p:cNvSpPr/>
          <p:nvPr/>
        </p:nvSpPr>
        <p:spPr>
          <a:xfrm>
            <a:off x="3276600" y="1828800"/>
            <a:ext cx="112713" cy="228600"/>
          </a:xfrm>
          <a:prstGeom prst="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1" name="TextBox 22">
            <a:extLst>
              <a:ext uri="{FF2B5EF4-FFF2-40B4-BE49-F238E27FC236}">
                <a16:creationId xmlns:a16="http://schemas.microsoft.com/office/drawing/2014/main" id="{8077A597-C578-7B89-3B3A-964CAD3833FF}"/>
              </a:ext>
            </a:extLst>
          </p:cNvPr>
          <p:cNvSpPr txBox="1">
            <a:spLocks noChangeArrowheads="1"/>
          </p:cNvSpPr>
          <p:nvPr/>
        </p:nvSpPr>
        <p:spPr bwMode="auto">
          <a:xfrm>
            <a:off x="2209800" y="17526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2"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a:solidFill>
                  <a:srgbClr val="FFFF00"/>
                </a:solidFill>
                <a:latin typeface="Century Gothic" panose="020B0502020202020204" pitchFamily="34" charset="0"/>
              </a:rPr>
              <a:t>Estrogen </a:t>
            </a:r>
            <a:endParaRPr lang="en-US" altLang="en-US" sz="1800">
              <a:latin typeface="Century Gothic" panose="020B0502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7167</TotalTime>
  <Words>2037</Words>
  <Application>Microsoft Macintosh PowerPoint</Application>
  <PresentationFormat>On-screen Show (4:3)</PresentationFormat>
  <Paragraphs>303</Paragraphs>
  <Slides>35</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Lucida Sans Unicode</vt:lpstr>
      <vt:lpstr>Wingdings 3</vt:lpstr>
      <vt:lpstr>Verdana</vt:lpstr>
      <vt:lpstr>Wingdings 2</vt:lpstr>
      <vt:lpstr>Calibri</vt:lpstr>
      <vt:lpstr>Century Gothic</vt:lpstr>
      <vt:lpstr>MS PGothic</vt:lpstr>
      <vt:lpstr>Wingdings</vt:lpstr>
      <vt:lpstr>WP IconicSymbolsB</vt:lpstr>
      <vt:lpstr>Concourse</vt:lpstr>
      <vt:lpstr>Women’s Mental Health</vt:lpstr>
      <vt:lpstr> About Me!</vt:lpstr>
      <vt:lpstr>Why is  Women’s Mental Health important…?</vt:lpstr>
      <vt:lpstr>PowerPoint Presentation</vt:lpstr>
      <vt:lpstr>Women…</vt:lpstr>
      <vt:lpstr>Psychosocial Risk Factors for Depression/Anxiety</vt:lpstr>
      <vt:lpstr> Reproductive Events and Hormones linked to Mood Disorders </vt:lpstr>
      <vt:lpstr>Hormones and Mood: Evidence</vt:lpstr>
      <vt:lpstr>Neurohormones and the CNS</vt:lpstr>
      <vt:lpstr>Premenstrual Syndrome </vt:lpstr>
      <vt:lpstr>Pregnancy and Mood</vt:lpstr>
      <vt:lpstr>Hormones and Pregnancy</vt:lpstr>
      <vt:lpstr>Risks of Untreated Depression and Anxiety in Pregnancy</vt:lpstr>
      <vt:lpstr>Postpartum</vt:lpstr>
      <vt:lpstr>Menopause and Perimenopause</vt:lpstr>
      <vt:lpstr>Menopause and Perimenopause</vt:lpstr>
      <vt:lpstr>Menopause</vt:lpstr>
      <vt:lpstr>PowerPoint Presentation</vt:lpstr>
      <vt:lpstr>Happiness</vt:lpstr>
      <vt:lpstr>Perspective</vt:lpstr>
      <vt:lpstr>Stress</vt:lpstr>
      <vt:lpstr>What is stress and why is it important?</vt:lpstr>
      <vt:lpstr>What is stress and why is it important?</vt:lpstr>
      <vt:lpstr>Stress at Work</vt:lpstr>
      <vt:lpstr>Stress at Work - Triggers</vt:lpstr>
      <vt:lpstr>Depression and Anxiety</vt:lpstr>
      <vt:lpstr>How Do I Recognise</vt:lpstr>
      <vt:lpstr>PowerPoint Presentation</vt:lpstr>
      <vt:lpstr>What can we do? </vt:lpstr>
      <vt:lpstr>What can we do - Prevention</vt:lpstr>
      <vt:lpstr>Invest in Yourself</vt:lpstr>
      <vt:lpstr>Mindfulness – Reducing Stress</vt:lpstr>
      <vt:lpstr>Lets do an exercise…</vt:lpstr>
      <vt:lpstr>Summary</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Psychiatric Disorders in Women  Across the Life Cycle</dc:title>
  <dc:creator>EMF</dc:creator>
  <cp:lastModifiedBy>David John Acres</cp:lastModifiedBy>
  <cp:revision>203</cp:revision>
  <dcterms:created xsi:type="dcterms:W3CDTF">2008-10-16T01:46:55Z</dcterms:created>
  <dcterms:modified xsi:type="dcterms:W3CDTF">2024-04-18T19:33:03Z</dcterms:modified>
</cp:coreProperties>
</file>